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60" r:id="rId2"/>
  </p:sldMasterIdLst>
  <p:sldIdLst>
    <p:sldId id="257" r:id="rId3"/>
    <p:sldId id="269" r:id="rId4"/>
    <p:sldId id="270" r:id="rId5"/>
    <p:sldId id="271" r:id="rId6"/>
    <p:sldId id="272" r:id="rId7"/>
    <p:sldId id="273" r:id="rId8"/>
    <p:sldId id="274" r:id="rId9"/>
    <p:sldId id="275" r:id="rId10"/>
    <p:sldId id="276" r:id="rId11"/>
    <p:sldId id="277" r:id="rId12"/>
    <p:sldId id="278" r:id="rId13"/>
    <p:sldId id="279" r:id="rId14"/>
    <p:sldId id="280" r:id="rId15"/>
    <p:sldId id="281" r:id="rId16"/>
    <p:sldId id="282" r:id="rId17"/>
    <p:sldId id="283" r:id="rId18"/>
    <p:sldId id="284" r:id="rId19"/>
    <p:sldId id="285" r:id="rId20"/>
    <p:sldId id="286" r:id="rId21"/>
    <p:sldId id="287" r:id="rId22"/>
    <p:sldId id="288" r:id="rId23"/>
    <p:sldId id="297" r:id="rId24"/>
    <p:sldId id="289" r:id="rId25"/>
    <p:sldId id="290" r:id="rId26"/>
    <p:sldId id="291" r:id="rId27"/>
    <p:sldId id="292" r:id="rId28"/>
    <p:sldId id="293" r:id="rId29"/>
    <p:sldId id="298" r:id="rId30"/>
    <p:sldId id="294" r:id="rId31"/>
    <p:sldId id="312" r:id="rId32"/>
    <p:sldId id="311" r:id="rId33"/>
    <p:sldId id="310" r:id="rId34"/>
    <p:sldId id="309" r:id="rId35"/>
    <p:sldId id="308" r:id="rId36"/>
    <p:sldId id="307" r:id="rId37"/>
    <p:sldId id="313" r:id="rId38"/>
    <p:sldId id="306" r:id="rId39"/>
    <p:sldId id="305" r:id="rId40"/>
    <p:sldId id="314" r:id="rId41"/>
    <p:sldId id="304" r:id="rId42"/>
    <p:sldId id="303" r:id="rId43"/>
    <p:sldId id="302" r:id="rId44"/>
    <p:sldId id="301" r:id="rId45"/>
    <p:sldId id="300" r:id="rId46"/>
    <p:sldId id="299" r:id="rId47"/>
    <p:sldId id="295" r:id="rId48"/>
    <p:sldId id="296"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F1C0F7-19D9-4C9F-9208-FC7EA5DF63B4}" v="175" dt="2023-08-27T23:01:24.592"/>
    <p1510:client id="{3ED47BDA-BDAB-4847-9BEE-7D5FD78AF464}" v="6" dt="2023-08-27T21:59:19.692"/>
    <p1510:client id="{846B9A96-77E8-4914-B538-20BE49949656}" v="59" dt="2023-08-27T04:29:37.9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94" d="100"/>
          <a:sy n="94" d="100"/>
        </p:scale>
        <p:origin x="69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DE9966-2564-4036-9924-1F0C209E03A9}" type="doc">
      <dgm:prSet loTypeId="urn:microsoft.com/office/officeart/2005/8/layout/hierarchy1" loCatId="hierarchy" qsTypeId="urn:microsoft.com/office/officeart/2005/8/quickstyle/simple1" qsCatId="simple" csTypeId="urn:microsoft.com/office/officeart/2005/8/colors/colorful1" csCatId="colorful"/>
      <dgm:spPr/>
      <dgm:t>
        <a:bodyPr/>
        <a:lstStyle/>
        <a:p>
          <a:endParaRPr lang="en-US"/>
        </a:p>
      </dgm:t>
    </dgm:pt>
    <dgm:pt modelId="{44F80A65-1C02-4AEA-9F57-624C2D678EBC}">
      <dgm:prSet/>
      <dgm:spPr/>
      <dgm:t>
        <a:bodyPr/>
        <a:lstStyle/>
        <a:p>
          <a:r>
            <a:rPr lang="en-US"/>
            <a:t>Constant Amplitude: The consistency in the amplitude of the sine wave correspond to the limited variation of the original audio signal's loudness or intensity, for the purpose of this project</a:t>
          </a:r>
        </a:p>
      </dgm:t>
    </dgm:pt>
    <dgm:pt modelId="{D9B0CA23-10E1-4EB3-B18B-492911CF6956}" type="parTrans" cxnId="{64B94E00-BD5C-4862-B660-ABD9FD6827FD}">
      <dgm:prSet/>
      <dgm:spPr/>
      <dgm:t>
        <a:bodyPr/>
        <a:lstStyle/>
        <a:p>
          <a:endParaRPr lang="en-US"/>
        </a:p>
      </dgm:t>
    </dgm:pt>
    <dgm:pt modelId="{E3972386-9F67-42B2-8E4A-23C9B07BB4DB}" type="sibTrans" cxnId="{64B94E00-BD5C-4862-B660-ABD9FD6827FD}">
      <dgm:prSet/>
      <dgm:spPr/>
      <dgm:t>
        <a:bodyPr/>
        <a:lstStyle/>
        <a:p>
          <a:endParaRPr lang="en-US"/>
        </a:p>
      </dgm:t>
    </dgm:pt>
    <dgm:pt modelId="{572882F9-9571-473A-BE04-B15DD59EB0D5}">
      <dgm:prSet/>
      <dgm:spPr/>
      <dgm:t>
        <a:bodyPr/>
        <a:lstStyle/>
        <a:p>
          <a:r>
            <a:rPr lang="en-US"/>
            <a:t>Sine Wave Shape: The sine wave shape of the modulating signal is indicative of a pure audio tone</a:t>
          </a:r>
        </a:p>
      </dgm:t>
    </dgm:pt>
    <dgm:pt modelId="{DC5DBCC8-3610-4AF5-85C3-9774C83C76CA}" type="parTrans" cxnId="{BDE467C4-EBBA-4ABB-8B6C-91ED973C7797}">
      <dgm:prSet/>
      <dgm:spPr/>
      <dgm:t>
        <a:bodyPr/>
        <a:lstStyle/>
        <a:p>
          <a:endParaRPr lang="en-US"/>
        </a:p>
      </dgm:t>
    </dgm:pt>
    <dgm:pt modelId="{CE22F9AA-A94A-4BF7-9BEB-D977C916AB96}" type="sibTrans" cxnId="{BDE467C4-EBBA-4ABB-8B6C-91ED973C7797}">
      <dgm:prSet/>
      <dgm:spPr/>
      <dgm:t>
        <a:bodyPr/>
        <a:lstStyle/>
        <a:p>
          <a:endParaRPr lang="en-US"/>
        </a:p>
      </dgm:t>
    </dgm:pt>
    <dgm:pt modelId="{308B1917-77D7-4894-B242-5D55376CB2EF}" type="pres">
      <dgm:prSet presAssocID="{E4DE9966-2564-4036-9924-1F0C209E03A9}" presName="hierChild1" presStyleCnt="0">
        <dgm:presLayoutVars>
          <dgm:chPref val="1"/>
          <dgm:dir/>
          <dgm:animOne val="branch"/>
          <dgm:animLvl val="lvl"/>
          <dgm:resizeHandles/>
        </dgm:presLayoutVars>
      </dgm:prSet>
      <dgm:spPr/>
    </dgm:pt>
    <dgm:pt modelId="{7FB092F6-7135-47A9-AEF0-CA21C1E07DDB}" type="pres">
      <dgm:prSet presAssocID="{44F80A65-1C02-4AEA-9F57-624C2D678EBC}" presName="hierRoot1" presStyleCnt="0"/>
      <dgm:spPr/>
    </dgm:pt>
    <dgm:pt modelId="{632A6CD5-EF7D-4292-877B-E80B28DEBD0F}" type="pres">
      <dgm:prSet presAssocID="{44F80A65-1C02-4AEA-9F57-624C2D678EBC}" presName="composite" presStyleCnt="0"/>
      <dgm:spPr/>
    </dgm:pt>
    <dgm:pt modelId="{AFDD7767-5136-4133-AAA9-010B23AB6D13}" type="pres">
      <dgm:prSet presAssocID="{44F80A65-1C02-4AEA-9F57-624C2D678EBC}" presName="background" presStyleLbl="node0" presStyleIdx="0" presStyleCnt="2"/>
      <dgm:spPr/>
    </dgm:pt>
    <dgm:pt modelId="{9BA47524-4FA3-4E01-8E9C-C3BB45FC5B89}" type="pres">
      <dgm:prSet presAssocID="{44F80A65-1C02-4AEA-9F57-624C2D678EBC}" presName="text" presStyleLbl="fgAcc0" presStyleIdx="0" presStyleCnt="2">
        <dgm:presLayoutVars>
          <dgm:chPref val="3"/>
        </dgm:presLayoutVars>
      </dgm:prSet>
      <dgm:spPr/>
    </dgm:pt>
    <dgm:pt modelId="{1410CA32-B858-47BC-9EDD-1A6340B4CF0D}" type="pres">
      <dgm:prSet presAssocID="{44F80A65-1C02-4AEA-9F57-624C2D678EBC}" presName="hierChild2" presStyleCnt="0"/>
      <dgm:spPr/>
    </dgm:pt>
    <dgm:pt modelId="{688FBE2D-E1A5-4A6A-A3E5-28D77BAB2BD4}" type="pres">
      <dgm:prSet presAssocID="{572882F9-9571-473A-BE04-B15DD59EB0D5}" presName="hierRoot1" presStyleCnt="0"/>
      <dgm:spPr/>
    </dgm:pt>
    <dgm:pt modelId="{8CFEA218-C6E6-49AE-8CF6-39EAC9F4BBD3}" type="pres">
      <dgm:prSet presAssocID="{572882F9-9571-473A-BE04-B15DD59EB0D5}" presName="composite" presStyleCnt="0"/>
      <dgm:spPr/>
    </dgm:pt>
    <dgm:pt modelId="{FFB0B161-9C12-4468-8745-B72930C8B955}" type="pres">
      <dgm:prSet presAssocID="{572882F9-9571-473A-BE04-B15DD59EB0D5}" presName="background" presStyleLbl="node0" presStyleIdx="1" presStyleCnt="2"/>
      <dgm:spPr/>
    </dgm:pt>
    <dgm:pt modelId="{5284472E-7B63-4FBA-BCE4-E42515B194A2}" type="pres">
      <dgm:prSet presAssocID="{572882F9-9571-473A-BE04-B15DD59EB0D5}" presName="text" presStyleLbl="fgAcc0" presStyleIdx="1" presStyleCnt="2">
        <dgm:presLayoutVars>
          <dgm:chPref val="3"/>
        </dgm:presLayoutVars>
      </dgm:prSet>
      <dgm:spPr/>
    </dgm:pt>
    <dgm:pt modelId="{566CF596-FE5F-47DC-B185-01A43D564DF8}" type="pres">
      <dgm:prSet presAssocID="{572882F9-9571-473A-BE04-B15DD59EB0D5}" presName="hierChild2" presStyleCnt="0"/>
      <dgm:spPr/>
    </dgm:pt>
  </dgm:ptLst>
  <dgm:cxnLst>
    <dgm:cxn modelId="{64B94E00-BD5C-4862-B660-ABD9FD6827FD}" srcId="{E4DE9966-2564-4036-9924-1F0C209E03A9}" destId="{44F80A65-1C02-4AEA-9F57-624C2D678EBC}" srcOrd="0" destOrd="0" parTransId="{D9B0CA23-10E1-4EB3-B18B-492911CF6956}" sibTransId="{E3972386-9F67-42B2-8E4A-23C9B07BB4DB}"/>
    <dgm:cxn modelId="{FAECD538-B8C0-427E-BF73-2F7B293CA1C3}" type="presOf" srcId="{44F80A65-1C02-4AEA-9F57-624C2D678EBC}" destId="{9BA47524-4FA3-4E01-8E9C-C3BB45FC5B89}" srcOrd="0" destOrd="0" presId="urn:microsoft.com/office/officeart/2005/8/layout/hierarchy1"/>
    <dgm:cxn modelId="{F37076A1-6B4D-42D3-8BAB-42EC27772505}" type="presOf" srcId="{572882F9-9571-473A-BE04-B15DD59EB0D5}" destId="{5284472E-7B63-4FBA-BCE4-E42515B194A2}" srcOrd="0" destOrd="0" presId="urn:microsoft.com/office/officeart/2005/8/layout/hierarchy1"/>
    <dgm:cxn modelId="{4252F4C1-4115-4CFE-A0C1-4C05F82A4DA5}" type="presOf" srcId="{E4DE9966-2564-4036-9924-1F0C209E03A9}" destId="{308B1917-77D7-4894-B242-5D55376CB2EF}" srcOrd="0" destOrd="0" presId="urn:microsoft.com/office/officeart/2005/8/layout/hierarchy1"/>
    <dgm:cxn modelId="{BDE467C4-EBBA-4ABB-8B6C-91ED973C7797}" srcId="{E4DE9966-2564-4036-9924-1F0C209E03A9}" destId="{572882F9-9571-473A-BE04-B15DD59EB0D5}" srcOrd="1" destOrd="0" parTransId="{DC5DBCC8-3610-4AF5-85C3-9774C83C76CA}" sibTransId="{CE22F9AA-A94A-4BF7-9BEB-D977C916AB96}"/>
    <dgm:cxn modelId="{AC399F9E-9A9C-42B1-AB87-BA2E9BCF7552}" type="presParOf" srcId="{308B1917-77D7-4894-B242-5D55376CB2EF}" destId="{7FB092F6-7135-47A9-AEF0-CA21C1E07DDB}" srcOrd="0" destOrd="0" presId="urn:microsoft.com/office/officeart/2005/8/layout/hierarchy1"/>
    <dgm:cxn modelId="{8A364C33-E4C9-4118-BDEC-9B4CA79884AF}" type="presParOf" srcId="{7FB092F6-7135-47A9-AEF0-CA21C1E07DDB}" destId="{632A6CD5-EF7D-4292-877B-E80B28DEBD0F}" srcOrd="0" destOrd="0" presId="urn:microsoft.com/office/officeart/2005/8/layout/hierarchy1"/>
    <dgm:cxn modelId="{03283E7E-A857-4B98-AFD3-789BF8CF6F09}" type="presParOf" srcId="{632A6CD5-EF7D-4292-877B-E80B28DEBD0F}" destId="{AFDD7767-5136-4133-AAA9-010B23AB6D13}" srcOrd="0" destOrd="0" presId="urn:microsoft.com/office/officeart/2005/8/layout/hierarchy1"/>
    <dgm:cxn modelId="{41D9EE80-CFE7-4385-B69C-732987546772}" type="presParOf" srcId="{632A6CD5-EF7D-4292-877B-E80B28DEBD0F}" destId="{9BA47524-4FA3-4E01-8E9C-C3BB45FC5B89}" srcOrd="1" destOrd="0" presId="urn:microsoft.com/office/officeart/2005/8/layout/hierarchy1"/>
    <dgm:cxn modelId="{D1CCE7BA-0F86-469B-9793-3B8D3B256C31}" type="presParOf" srcId="{7FB092F6-7135-47A9-AEF0-CA21C1E07DDB}" destId="{1410CA32-B858-47BC-9EDD-1A6340B4CF0D}" srcOrd="1" destOrd="0" presId="urn:microsoft.com/office/officeart/2005/8/layout/hierarchy1"/>
    <dgm:cxn modelId="{5E1C7E07-DFC6-48B9-A4B7-C05F43C620E2}" type="presParOf" srcId="{308B1917-77D7-4894-B242-5D55376CB2EF}" destId="{688FBE2D-E1A5-4A6A-A3E5-28D77BAB2BD4}" srcOrd="1" destOrd="0" presId="urn:microsoft.com/office/officeart/2005/8/layout/hierarchy1"/>
    <dgm:cxn modelId="{572CFCCF-679B-46E1-BB97-1A747650A5F9}" type="presParOf" srcId="{688FBE2D-E1A5-4A6A-A3E5-28D77BAB2BD4}" destId="{8CFEA218-C6E6-49AE-8CF6-39EAC9F4BBD3}" srcOrd="0" destOrd="0" presId="urn:microsoft.com/office/officeart/2005/8/layout/hierarchy1"/>
    <dgm:cxn modelId="{EBF43BE2-41D4-430C-8C4E-A204DC3FCE19}" type="presParOf" srcId="{8CFEA218-C6E6-49AE-8CF6-39EAC9F4BBD3}" destId="{FFB0B161-9C12-4468-8745-B72930C8B955}" srcOrd="0" destOrd="0" presId="urn:microsoft.com/office/officeart/2005/8/layout/hierarchy1"/>
    <dgm:cxn modelId="{BCA73D4F-FECD-4699-9C98-3DC083BA4679}" type="presParOf" srcId="{8CFEA218-C6E6-49AE-8CF6-39EAC9F4BBD3}" destId="{5284472E-7B63-4FBA-BCE4-E42515B194A2}" srcOrd="1" destOrd="0" presId="urn:microsoft.com/office/officeart/2005/8/layout/hierarchy1"/>
    <dgm:cxn modelId="{B3A1281D-2560-44BA-BD7E-6514D5B8F653}" type="presParOf" srcId="{688FBE2D-E1A5-4A6A-A3E5-28D77BAB2BD4}" destId="{566CF596-FE5F-47DC-B185-01A43D564DF8}"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1236FAB-F369-4E90-97CE-E93FAAB5FBBB}"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5B3B5989-828A-42B6-8FF6-BE0EE195F12E}">
      <dgm:prSet/>
      <dgm:spPr/>
      <dgm:t>
        <a:bodyPr/>
        <a:lstStyle/>
        <a:p>
          <a:r>
            <a:rPr lang="en-US"/>
            <a:t>Frequency of Carrier Signal: The frequency of the sine wave corresponds to the carrier frequency, which is typically much higher than the audio frequencies being transmitted, as can be seen by comparing the two graphs above</a:t>
          </a:r>
        </a:p>
      </dgm:t>
    </dgm:pt>
    <dgm:pt modelId="{6F70626E-7703-45F0-9F5C-6EDC56EA0A70}" type="parTrans" cxnId="{655FAF50-3851-4601-B02C-4B2CE54B5400}">
      <dgm:prSet/>
      <dgm:spPr/>
      <dgm:t>
        <a:bodyPr/>
        <a:lstStyle/>
        <a:p>
          <a:endParaRPr lang="en-US"/>
        </a:p>
      </dgm:t>
    </dgm:pt>
    <dgm:pt modelId="{7291D152-58C1-4DF7-8D41-60C987C7951A}" type="sibTrans" cxnId="{655FAF50-3851-4601-B02C-4B2CE54B5400}">
      <dgm:prSet/>
      <dgm:spPr/>
      <dgm:t>
        <a:bodyPr/>
        <a:lstStyle/>
        <a:p>
          <a:endParaRPr lang="en-US"/>
        </a:p>
      </dgm:t>
    </dgm:pt>
    <dgm:pt modelId="{B9769BF8-12C1-4D59-AF7A-7B41741E6B5D}">
      <dgm:prSet/>
      <dgm:spPr/>
      <dgm:t>
        <a:bodyPr/>
        <a:lstStyle/>
        <a:p>
          <a:r>
            <a:rPr lang="en-US"/>
            <a:t>Steady Amplitude: The steady and consistent amplitude of the sine wave indicates that the carrier signal's amplitude is not varying</a:t>
          </a:r>
        </a:p>
      </dgm:t>
    </dgm:pt>
    <dgm:pt modelId="{809B3E1C-66A4-4790-8A5D-80149F7F379C}" type="parTrans" cxnId="{29BC12C0-9371-4BD0-B786-C7113E4A11ED}">
      <dgm:prSet/>
      <dgm:spPr/>
      <dgm:t>
        <a:bodyPr/>
        <a:lstStyle/>
        <a:p>
          <a:endParaRPr lang="en-US"/>
        </a:p>
      </dgm:t>
    </dgm:pt>
    <dgm:pt modelId="{6E65A68C-4056-49DB-AAAF-DCAAB805C655}" type="sibTrans" cxnId="{29BC12C0-9371-4BD0-B786-C7113E4A11ED}">
      <dgm:prSet/>
      <dgm:spPr/>
      <dgm:t>
        <a:bodyPr/>
        <a:lstStyle/>
        <a:p>
          <a:endParaRPr lang="en-US"/>
        </a:p>
      </dgm:t>
    </dgm:pt>
    <dgm:pt modelId="{D17B37FB-1244-4047-A3F1-E27568168D50}">
      <dgm:prSet/>
      <dgm:spPr/>
      <dgm:t>
        <a:bodyPr/>
        <a:lstStyle/>
        <a:p>
          <a:r>
            <a:rPr lang="en-US"/>
            <a:t>Sine Wave Shape: The smooth oscillation of the sine wave indicates that the carrier signal maintains its sinusoidal shape throughout time</a:t>
          </a:r>
        </a:p>
      </dgm:t>
    </dgm:pt>
    <dgm:pt modelId="{3360107F-2166-438A-9441-FDEF06E2433E}" type="parTrans" cxnId="{C89604D5-91E5-415F-A048-9C98E5C67604}">
      <dgm:prSet/>
      <dgm:spPr/>
      <dgm:t>
        <a:bodyPr/>
        <a:lstStyle/>
        <a:p>
          <a:endParaRPr lang="en-US"/>
        </a:p>
      </dgm:t>
    </dgm:pt>
    <dgm:pt modelId="{062AC217-9A67-4517-9E25-8A07B93443E6}" type="sibTrans" cxnId="{C89604D5-91E5-415F-A048-9C98E5C67604}">
      <dgm:prSet/>
      <dgm:spPr/>
      <dgm:t>
        <a:bodyPr/>
        <a:lstStyle/>
        <a:p>
          <a:endParaRPr lang="en-US"/>
        </a:p>
      </dgm:t>
    </dgm:pt>
    <dgm:pt modelId="{FEA96B49-EB47-4A0D-BA5D-D88D35FF7AF4}" type="pres">
      <dgm:prSet presAssocID="{F1236FAB-F369-4E90-97CE-E93FAAB5FBBB}" presName="hierChild1" presStyleCnt="0">
        <dgm:presLayoutVars>
          <dgm:chPref val="1"/>
          <dgm:dir/>
          <dgm:animOne val="branch"/>
          <dgm:animLvl val="lvl"/>
          <dgm:resizeHandles/>
        </dgm:presLayoutVars>
      </dgm:prSet>
      <dgm:spPr/>
    </dgm:pt>
    <dgm:pt modelId="{B899695C-B210-487E-AFD5-1855B4837E66}" type="pres">
      <dgm:prSet presAssocID="{5B3B5989-828A-42B6-8FF6-BE0EE195F12E}" presName="hierRoot1" presStyleCnt="0"/>
      <dgm:spPr/>
    </dgm:pt>
    <dgm:pt modelId="{0419DF37-E54C-41A7-8524-436D723C799F}" type="pres">
      <dgm:prSet presAssocID="{5B3B5989-828A-42B6-8FF6-BE0EE195F12E}" presName="composite" presStyleCnt="0"/>
      <dgm:spPr/>
    </dgm:pt>
    <dgm:pt modelId="{D2DF0FAC-E2BA-4D21-A637-5EDD4D305695}" type="pres">
      <dgm:prSet presAssocID="{5B3B5989-828A-42B6-8FF6-BE0EE195F12E}" presName="background" presStyleLbl="node0" presStyleIdx="0" presStyleCnt="3"/>
      <dgm:spPr/>
    </dgm:pt>
    <dgm:pt modelId="{419438FC-D479-4F46-84B5-C2DC56E7B478}" type="pres">
      <dgm:prSet presAssocID="{5B3B5989-828A-42B6-8FF6-BE0EE195F12E}" presName="text" presStyleLbl="fgAcc0" presStyleIdx="0" presStyleCnt="3">
        <dgm:presLayoutVars>
          <dgm:chPref val="3"/>
        </dgm:presLayoutVars>
      </dgm:prSet>
      <dgm:spPr/>
    </dgm:pt>
    <dgm:pt modelId="{0979F5EB-092C-4188-9B3B-C660575251D4}" type="pres">
      <dgm:prSet presAssocID="{5B3B5989-828A-42B6-8FF6-BE0EE195F12E}" presName="hierChild2" presStyleCnt="0"/>
      <dgm:spPr/>
    </dgm:pt>
    <dgm:pt modelId="{A8C3D4B2-37CC-45A0-920E-11208437DD35}" type="pres">
      <dgm:prSet presAssocID="{B9769BF8-12C1-4D59-AF7A-7B41741E6B5D}" presName="hierRoot1" presStyleCnt="0"/>
      <dgm:spPr/>
    </dgm:pt>
    <dgm:pt modelId="{4D463AC5-D882-464C-BF33-CD0D0007C999}" type="pres">
      <dgm:prSet presAssocID="{B9769BF8-12C1-4D59-AF7A-7B41741E6B5D}" presName="composite" presStyleCnt="0"/>
      <dgm:spPr/>
    </dgm:pt>
    <dgm:pt modelId="{0CE3814E-363F-42D2-A161-BD28C4944934}" type="pres">
      <dgm:prSet presAssocID="{B9769BF8-12C1-4D59-AF7A-7B41741E6B5D}" presName="background" presStyleLbl="node0" presStyleIdx="1" presStyleCnt="3"/>
      <dgm:spPr/>
    </dgm:pt>
    <dgm:pt modelId="{93637CDF-F24A-4E53-B689-B8AEE20062CF}" type="pres">
      <dgm:prSet presAssocID="{B9769BF8-12C1-4D59-AF7A-7B41741E6B5D}" presName="text" presStyleLbl="fgAcc0" presStyleIdx="1" presStyleCnt="3">
        <dgm:presLayoutVars>
          <dgm:chPref val="3"/>
        </dgm:presLayoutVars>
      </dgm:prSet>
      <dgm:spPr/>
    </dgm:pt>
    <dgm:pt modelId="{1FF43AF3-1E58-4ECD-988A-9B44DD95ACF5}" type="pres">
      <dgm:prSet presAssocID="{B9769BF8-12C1-4D59-AF7A-7B41741E6B5D}" presName="hierChild2" presStyleCnt="0"/>
      <dgm:spPr/>
    </dgm:pt>
    <dgm:pt modelId="{706813F9-7E88-4A8A-9F86-215AA3357387}" type="pres">
      <dgm:prSet presAssocID="{D17B37FB-1244-4047-A3F1-E27568168D50}" presName="hierRoot1" presStyleCnt="0"/>
      <dgm:spPr/>
    </dgm:pt>
    <dgm:pt modelId="{00749C2B-71C3-4DDA-B837-605BB68E73B4}" type="pres">
      <dgm:prSet presAssocID="{D17B37FB-1244-4047-A3F1-E27568168D50}" presName="composite" presStyleCnt="0"/>
      <dgm:spPr/>
    </dgm:pt>
    <dgm:pt modelId="{C09B51C6-8F32-4BED-9587-E9B55E2486B6}" type="pres">
      <dgm:prSet presAssocID="{D17B37FB-1244-4047-A3F1-E27568168D50}" presName="background" presStyleLbl="node0" presStyleIdx="2" presStyleCnt="3"/>
      <dgm:spPr/>
    </dgm:pt>
    <dgm:pt modelId="{ECA9F59D-E246-4B12-8ABD-B3001C885E9A}" type="pres">
      <dgm:prSet presAssocID="{D17B37FB-1244-4047-A3F1-E27568168D50}" presName="text" presStyleLbl="fgAcc0" presStyleIdx="2" presStyleCnt="3">
        <dgm:presLayoutVars>
          <dgm:chPref val="3"/>
        </dgm:presLayoutVars>
      </dgm:prSet>
      <dgm:spPr/>
    </dgm:pt>
    <dgm:pt modelId="{83AFA86B-3EAA-4D08-87CB-CD50CC4B131F}" type="pres">
      <dgm:prSet presAssocID="{D17B37FB-1244-4047-A3F1-E27568168D50}" presName="hierChild2" presStyleCnt="0"/>
      <dgm:spPr/>
    </dgm:pt>
  </dgm:ptLst>
  <dgm:cxnLst>
    <dgm:cxn modelId="{655FAF50-3851-4601-B02C-4B2CE54B5400}" srcId="{F1236FAB-F369-4E90-97CE-E93FAAB5FBBB}" destId="{5B3B5989-828A-42B6-8FF6-BE0EE195F12E}" srcOrd="0" destOrd="0" parTransId="{6F70626E-7703-45F0-9F5C-6EDC56EA0A70}" sibTransId="{7291D152-58C1-4DF7-8D41-60C987C7951A}"/>
    <dgm:cxn modelId="{DD319085-3593-4A94-8F1A-11CF5BB0D7E5}" type="presOf" srcId="{B9769BF8-12C1-4D59-AF7A-7B41741E6B5D}" destId="{93637CDF-F24A-4E53-B689-B8AEE20062CF}" srcOrd="0" destOrd="0" presId="urn:microsoft.com/office/officeart/2005/8/layout/hierarchy1"/>
    <dgm:cxn modelId="{7C3DC493-4534-4B2D-9AE6-6F143F89D73C}" type="presOf" srcId="{F1236FAB-F369-4E90-97CE-E93FAAB5FBBB}" destId="{FEA96B49-EB47-4A0D-BA5D-D88D35FF7AF4}" srcOrd="0" destOrd="0" presId="urn:microsoft.com/office/officeart/2005/8/layout/hierarchy1"/>
    <dgm:cxn modelId="{B9F5BDAA-D3C4-4D8C-99B4-BE5F8D9FAF48}" type="presOf" srcId="{5B3B5989-828A-42B6-8FF6-BE0EE195F12E}" destId="{419438FC-D479-4F46-84B5-C2DC56E7B478}" srcOrd="0" destOrd="0" presId="urn:microsoft.com/office/officeart/2005/8/layout/hierarchy1"/>
    <dgm:cxn modelId="{6884DCB8-FF0B-467D-9697-53C79CC25A14}" type="presOf" srcId="{D17B37FB-1244-4047-A3F1-E27568168D50}" destId="{ECA9F59D-E246-4B12-8ABD-B3001C885E9A}" srcOrd="0" destOrd="0" presId="urn:microsoft.com/office/officeart/2005/8/layout/hierarchy1"/>
    <dgm:cxn modelId="{29BC12C0-9371-4BD0-B786-C7113E4A11ED}" srcId="{F1236FAB-F369-4E90-97CE-E93FAAB5FBBB}" destId="{B9769BF8-12C1-4D59-AF7A-7B41741E6B5D}" srcOrd="1" destOrd="0" parTransId="{809B3E1C-66A4-4790-8A5D-80149F7F379C}" sibTransId="{6E65A68C-4056-49DB-AAAF-DCAAB805C655}"/>
    <dgm:cxn modelId="{C89604D5-91E5-415F-A048-9C98E5C67604}" srcId="{F1236FAB-F369-4E90-97CE-E93FAAB5FBBB}" destId="{D17B37FB-1244-4047-A3F1-E27568168D50}" srcOrd="2" destOrd="0" parTransId="{3360107F-2166-438A-9441-FDEF06E2433E}" sibTransId="{062AC217-9A67-4517-9E25-8A07B93443E6}"/>
    <dgm:cxn modelId="{E1B36B51-4861-487B-950E-0E9BA09775B4}" type="presParOf" srcId="{FEA96B49-EB47-4A0D-BA5D-D88D35FF7AF4}" destId="{B899695C-B210-487E-AFD5-1855B4837E66}" srcOrd="0" destOrd="0" presId="urn:microsoft.com/office/officeart/2005/8/layout/hierarchy1"/>
    <dgm:cxn modelId="{C6D47DAC-179F-42EC-B5A5-9A6D301BDD84}" type="presParOf" srcId="{B899695C-B210-487E-AFD5-1855B4837E66}" destId="{0419DF37-E54C-41A7-8524-436D723C799F}" srcOrd="0" destOrd="0" presId="urn:microsoft.com/office/officeart/2005/8/layout/hierarchy1"/>
    <dgm:cxn modelId="{2BECC715-6BCA-41B6-955D-43A58F7768F5}" type="presParOf" srcId="{0419DF37-E54C-41A7-8524-436D723C799F}" destId="{D2DF0FAC-E2BA-4D21-A637-5EDD4D305695}" srcOrd="0" destOrd="0" presId="urn:microsoft.com/office/officeart/2005/8/layout/hierarchy1"/>
    <dgm:cxn modelId="{79307F40-0C35-4DB8-9802-205491CFDDED}" type="presParOf" srcId="{0419DF37-E54C-41A7-8524-436D723C799F}" destId="{419438FC-D479-4F46-84B5-C2DC56E7B478}" srcOrd="1" destOrd="0" presId="urn:microsoft.com/office/officeart/2005/8/layout/hierarchy1"/>
    <dgm:cxn modelId="{5EA3E0C4-ECA4-45BF-AAB6-D203A8857CC7}" type="presParOf" srcId="{B899695C-B210-487E-AFD5-1855B4837E66}" destId="{0979F5EB-092C-4188-9B3B-C660575251D4}" srcOrd="1" destOrd="0" presId="urn:microsoft.com/office/officeart/2005/8/layout/hierarchy1"/>
    <dgm:cxn modelId="{FB007467-ED0D-4B72-A72C-F967B72E3DCB}" type="presParOf" srcId="{FEA96B49-EB47-4A0D-BA5D-D88D35FF7AF4}" destId="{A8C3D4B2-37CC-45A0-920E-11208437DD35}" srcOrd="1" destOrd="0" presId="urn:microsoft.com/office/officeart/2005/8/layout/hierarchy1"/>
    <dgm:cxn modelId="{25F8EE4C-6EC3-4776-B923-0B28738CF152}" type="presParOf" srcId="{A8C3D4B2-37CC-45A0-920E-11208437DD35}" destId="{4D463AC5-D882-464C-BF33-CD0D0007C999}" srcOrd="0" destOrd="0" presId="urn:microsoft.com/office/officeart/2005/8/layout/hierarchy1"/>
    <dgm:cxn modelId="{B49A44E7-2533-4F07-9854-C93FFDB691A2}" type="presParOf" srcId="{4D463AC5-D882-464C-BF33-CD0D0007C999}" destId="{0CE3814E-363F-42D2-A161-BD28C4944934}" srcOrd="0" destOrd="0" presId="urn:microsoft.com/office/officeart/2005/8/layout/hierarchy1"/>
    <dgm:cxn modelId="{F62562D8-61A6-479C-9032-F5F946ABA375}" type="presParOf" srcId="{4D463AC5-D882-464C-BF33-CD0D0007C999}" destId="{93637CDF-F24A-4E53-B689-B8AEE20062CF}" srcOrd="1" destOrd="0" presId="urn:microsoft.com/office/officeart/2005/8/layout/hierarchy1"/>
    <dgm:cxn modelId="{9893BCE9-72CA-41B2-B037-CE75A0B843C6}" type="presParOf" srcId="{A8C3D4B2-37CC-45A0-920E-11208437DD35}" destId="{1FF43AF3-1E58-4ECD-988A-9B44DD95ACF5}" srcOrd="1" destOrd="0" presId="urn:microsoft.com/office/officeart/2005/8/layout/hierarchy1"/>
    <dgm:cxn modelId="{C03F3243-66FC-4BB7-8B04-30AA56A3DF10}" type="presParOf" srcId="{FEA96B49-EB47-4A0D-BA5D-D88D35FF7AF4}" destId="{706813F9-7E88-4A8A-9F86-215AA3357387}" srcOrd="2" destOrd="0" presId="urn:microsoft.com/office/officeart/2005/8/layout/hierarchy1"/>
    <dgm:cxn modelId="{6BD2D4D5-C5C1-471C-9F49-9487F6F04FE7}" type="presParOf" srcId="{706813F9-7E88-4A8A-9F86-215AA3357387}" destId="{00749C2B-71C3-4DDA-B837-605BB68E73B4}" srcOrd="0" destOrd="0" presId="urn:microsoft.com/office/officeart/2005/8/layout/hierarchy1"/>
    <dgm:cxn modelId="{6F44E949-7EEF-468A-9CAA-1CB861AFBF76}" type="presParOf" srcId="{00749C2B-71C3-4DDA-B837-605BB68E73B4}" destId="{C09B51C6-8F32-4BED-9587-E9B55E2486B6}" srcOrd="0" destOrd="0" presId="urn:microsoft.com/office/officeart/2005/8/layout/hierarchy1"/>
    <dgm:cxn modelId="{8F2B24E3-3C79-4885-ACA9-F52A8BAAC17A}" type="presParOf" srcId="{00749C2B-71C3-4DDA-B837-605BB68E73B4}" destId="{ECA9F59D-E246-4B12-8ABD-B3001C885E9A}" srcOrd="1" destOrd="0" presId="urn:microsoft.com/office/officeart/2005/8/layout/hierarchy1"/>
    <dgm:cxn modelId="{AB605DF0-0A25-4DD4-B294-B8BAA1C03A58}" type="presParOf" srcId="{706813F9-7E88-4A8A-9F86-215AA3357387}" destId="{83AFA86B-3EAA-4D08-87CB-CD50CC4B131F}"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1236FAB-F369-4E90-97CE-E93FAAB5FBBB}"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5B3B5989-828A-42B6-8FF6-BE0EE195F12E}">
      <dgm:prSet/>
      <dgm:spPr/>
      <dgm:t>
        <a:bodyPr/>
        <a:lstStyle/>
        <a:p>
          <a:r>
            <a:rPr lang="en-US">
              <a:solidFill>
                <a:srgbClr val="444444"/>
              </a:solidFill>
              <a:latin typeface="Calibri"/>
              <a:ea typeface="Calibri"/>
              <a:cs typeface="Calibri"/>
            </a:rPr>
            <a:t>Amplitude Variations: The pronounced amplitude variations in the waveform correspond to the variations in the original audio signal's loudness or intensity</a:t>
          </a:r>
        </a:p>
      </dgm:t>
    </dgm:pt>
    <dgm:pt modelId="{6F70626E-7703-45F0-9F5C-6EDC56EA0A70}" type="parTrans" cxnId="{655FAF50-3851-4601-B02C-4B2CE54B5400}">
      <dgm:prSet/>
      <dgm:spPr/>
      <dgm:t>
        <a:bodyPr/>
        <a:lstStyle/>
        <a:p>
          <a:endParaRPr lang="en-US"/>
        </a:p>
      </dgm:t>
    </dgm:pt>
    <dgm:pt modelId="{7291D152-58C1-4DF7-8D41-60C987C7951A}" type="sibTrans" cxnId="{655FAF50-3851-4601-B02C-4B2CE54B5400}">
      <dgm:prSet/>
      <dgm:spPr/>
      <dgm:t>
        <a:bodyPr/>
        <a:lstStyle/>
        <a:p>
          <a:endParaRPr lang="en-US"/>
        </a:p>
      </dgm:t>
    </dgm:pt>
    <dgm:pt modelId="{B9769BF8-12C1-4D59-AF7A-7B41741E6B5D}">
      <dgm:prSet/>
      <dgm:spPr/>
      <dgm:t>
        <a:bodyPr/>
        <a:lstStyle/>
        <a:p>
          <a:r>
            <a:rPr lang="en-US">
              <a:solidFill>
                <a:srgbClr val="444444"/>
              </a:solidFill>
              <a:latin typeface="Calibri"/>
              <a:ea typeface="Calibri"/>
              <a:cs typeface="Calibri"/>
            </a:rPr>
            <a:t>Compression of Amplitude: The "compression" that is observed signifies the amplitude modulation of the carrier signal</a:t>
          </a:r>
        </a:p>
      </dgm:t>
    </dgm:pt>
    <dgm:pt modelId="{809B3E1C-66A4-4790-8A5D-80149F7F379C}" type="parTrans" cxnId="{29BC12C0-9371-4BD0-B786-C7113E4A11ED}">
      <dgm:prSet/>
      <dgm:spPr/>
      <dgm:t>
        <a:bodyPr/>
        <a:lstStyle/>
        <a:p>
          <a:endParaRPr lang="en-US"/>
        </a:p>
      </dgm:t>
    </dgm:pt>
    <dgm:pt modelId="{6E65A68C-4056-49DB-AAAF-DCAAB805C655}" type="sibTrans" cxnId="{29BC12C0-9371-4BD0-B786-C7113E4A11ED}">
      <dgm:prSet/>
      <dgm:spPr/>
      <dgm:t>
        <a:bodyPr/>
        <a:lstStyle/>
        <a:p>
          <a:endParaRPr lang="en-US"/>
        </a:p>
      </dgm:t>
    </dgm:pt>
    <dgm:pt modelId="{D17B37FB-1244-4047-A3F1-E27568168D50}">
      <dgm:prSet/>
      <dgm:spPr/>
      <dgm:t>
        <a:bodyPr/>
        <a:lstStyle/>
        <a:p>
          <a:r>
            <a:rPr lang="en-US" dirty="0">
              <a:solidFill>
                <a:srgbClr val="444444"/>
              </a:solidFill>
              <a:latin typeface="Calibri"/>
              <a:ea typeface="Calibri"/>
              <a:cs typeface="Calibri"/>
            </a:rPr>
            <a:t>Similar Crests and Troughs: The similarity in crests and troughs within the sub-compressed segments indicates that the audio signal's characteristics are consistent over short intervals</a:t>
          </a:r>
        </a:p>
      </dgm:t>
    </dgm:pt>
    <dgm:pt modelId="{3360107F-2166-438A-9441-FDEF06E2433E}" type="parTrans" cxnId="{C89604D5-91E5-415F-A048-9C98E5C67604}">
      <dgm:prSet/>
      <dgm:spPr/>
      <dgm:t>
        <a:bodyPr/>
        <a:lstStyle/>
        <a:p>
          <a:endParaRPr lang="en-US"/>
        </a:p>
      </dgm:t>
    </dgm:pt>
    <dgm:pt modelId="{062AC217-9A67-4517-9E25-8A07B93443E6}" type="sibTrans" cxnId="{C89604D5-91E5-415F-A048-9C98E5C67604}">
      <dgm:prSet/>
      <dgm:spPr/>
      <dgm:t>
        <a:bodyPr/>
        <a:lstStyle/>
        <a:p>
          <a:endParaRPr lang="en-US"/>
        </a:p>
      </dgm:t>
    </dgm:pt>
    <dgm:pt modelId="{CAD42371-3567-44FF-9B65-6C9EE2330050}">
      <dgm:prSet phldr="0"/>
      <dgm:spPr/>
      <dgm:t>
        <a:bodyPr/>
        <a:lstStyle/>
        <a:p>
          <a:r>
            <a:rPr lang="en-US" dirty="0">
              <a:solidFill>
                <a:srgbClr val="444444"/>
              </a:solidFill>
              <a:latin typeface="Calibri"/>
              <a:ea typeface="Calibri"/>
              <a:cs typeface="Calibri"/>
            </a:rPr>
            <a:t>Sub-Compressed Segments: The sub-compressed sections represent specific periods where the audio signal's amplitude varies more dramatically</a:t>
          </a:r>
        </a:p>
      </dgm:t>
    </dgm:pt>
    <dgm:pt modelId="{C5953766-8954-40CF-BA52-62327E75AB26}" type="parTrans" cxnId="{FD12C0F9-061D-45B7-9462-D8547CFF41A0}">
      <dgm:prSet/>
      <dgm:spPr/>
    </dgm:pt>
    <dgm:pt modelId="{1F73586D-B854-4DFF-B2EF-A9DF9D14341A}" type="sibTrans" cxnId="{FD12C0F9-061D-45B7-9462-D8547CFF41A0}">
      <dgm:prSet/>
      <dgm:spPr/>
    </dgm:pt>
    <dgm:pt modelId="{FEA96B49-EB47-4A0D-BA5D-D88D35FF7AF4}" type="pres">
      <dgm:prSet presAssocID="{F1236FAB-F369-4E90-97CE-E93FAAB5FBBB}" presName="hierChild1" presStyleCnt="0">
        <dgm:presLayoutVars>
          <dgm:chPref val="1"/>
          <dgm:dir/>
          <dgm:animOne val="branch"/>
          <dgm:animLvl val="lvl"/>
          <dgm:resizeHandles/>
        </dgm:presLayoutVars>
      </dgm:prSet>
      <dgm:spPr/>
    </dgm:pt>
    <dgm:pt modelId="{B899695C-B210-487E-AFD5-1855B4837E66}" type="pres">
      <dgm:prSet presAssocID="{5B3B5989-828A-42B6-8FF6-BE0EE195F12E}" presName="hierRoot1" presStyleCnt="0"/>
      <dgm:spPr/>
    </dgm:pt>
    <dgm:pt modelId="{0419DF37-E54C-41A7-8524-436D723C799F}" type="pres">
      <dgm:prSet presAssocID="{5B3B5989-828A-42B6-8FF6-BE0EE195F12E}" presName="composite" presStyleCnt="0"/>
      <dgm:spPr/>
    </dgm:pt>
    <dgm:pt modelId="{D2DF0FAC-E2BA-4D21-A637-5EDD4D305695}" type="pres">
      <dgm:prSet presAssocID="{5B3B5989-828A-42B6-8FF6-BE0EE195F12E}" presName="background" presStyleLbl="node0" presStyleIdx="0" presStyleCnt="4"/>
      <dgm:spPr/>
    </dgm:pt>
    <dgm:pt modelId="{419438FC-D479-4F46-84B5-C2DC56E7B478}" type="pres">
      <dgm:prSet presAssocID="{5B3B5989-828A-42B6-8FF6-BE0EE195F12E}" presName="text" presStyleLbl="fgAcc0" presStyleIdx="0" presStyleCnt="4">
        <dgm:presLayoutVars>
          <dgm:chPref val="3"/>
        </dgm:presLayoutVars>
      </dgm:prSet>
      <dgm:spPr/>
    </dgm:pt>
    <dgm:pt modelId="{0979F5EB-092C-4188-9B3B-C660575251D4}" type="pres">
      <dgm:prSet presAssocID="{5B3B5989-828A-42B6-8FF6-BE0EE195F12E}" presName="hierChild2" presStyleCnt="0"/>
      <dgm:spPr/>
    </dgm:pt>
    <dgm:pt modelId="{A8C3D4B2-37CC-45A0-920E-11208437DD35}" type="pres">
      <dgm:prSet presAssocID="{B9769BF8-12C1-4D59-AF7A-7B41741E6B5D}" presName="hierRoot1" presStyleCnt="0"/>
      <dgm:spPr/>
    </dgm:pt>
    <dgm:pt modelId="{4D463AC5-D882-464C-BF33-CD0D0007C999}" type="pres">
      <dgm:prSet presAssocID="{B9769BF8-12C1-4D59-AF7A-7B41741E6B5D}" presName="composite" presStyleCnt="0"/>
      <dgm:spPr/>
    </dgm:pt>
    <dgm:pt modelId="{0CE3814E-363F-42D2-A161-BD28C4944934}" type="pres">
      <dgm:prSet presAssocID="{B9769BF8-12C1-4D59-AF7A-7B41741E6B5D}" presName="background" presStyleLbl="node0" presStyleIdx="1" presStyleCnt="4"/>
      <dgm:spPr/>
    </dgm:pt>
    <dgm:pt modelId="{93637CDF-F24A-4E53-B689-B8AEE20062CF}" type="pres">
      <dgm:prSet presAssocID="{B9769BF8-12C1-4D59-AF7A-7B41741E6B5D}" presName="text" presStyleLbl="fgAcc0" presStyleIdx="1" presStyleCnt="4">
        <dgm:presLayoutVars>
          <dgm:chPref val="3"/>
        </dgm:presLayoutVars>
      </dgm:prSet>
      <dgm:spPr/>
    </dgm:pt>
    <dgm:pt modelId="{1FF43AF3-1E58-4ECD-988A-9B44DD95ACF5}" type="pres">
      <dgm:prSet presAssocID="{B9769BF8-12C1-4D59-AF7A-7B41741E6B5D}" presName="hierChild2" presStyleCnt="0"/>
      <dgm:spPr/>
    </dgm:pt>
    <dgm:pt modelId="{73C2D08A-DCCD-4C82-B352-81E80AB51A1E}" type="pres">
      <dgm:prSet presAssocID="{CAD42371-3567-44FF-9B65-6C9EE2330050}" presName="hierRoot1" presStyleCnt="0"/>
      <dgm:spPr/>
    </dgm:pt>
    <dgm:pt modelId="{AB2A83A9-5DD0-4979-8D7D-544B23E40B0F}" type="pres">
      <dgm:prSet presAssocID="{CAD42371-3567-44FF-9B65-6C9EE2330050}" presName="composite" presStyleCnt="0"/>
      <dgm:spPr/>
    </dgm:pt>
    <dgm:pt modelId="{25FBE5CE-E23E-4C46-8315-F79DC6D5FBDD}" type="pres">
      <dgm:prSet presAssocID="{CAD42371-3567-44FF-9B65-6C9EE2330050}" presName="background" presStyleLbl="node0" presStyleIdx="2" presStyleCnt="4"/>
      <dgm:spPr/>
    </dgm:pt>
    <dgm:pt modelId="{DC46E2CA-28D0-4F24-93C3-4BB69499AFA2}" type="pres">
      <dgm:prSet presAssocID="{CAD42371-3567-44FF-9B65-6C9EE2330050}" presName="text" presStyleLbl="fgAcc0" presStyleIdx="2" presStyleCnt="4">
        <dgm:presLayoutVars>
          <dgm:chPref val="3"/>
        </dgm:presLayoutVars>
      </dgm:prSet>
      <dgm:spPr/>
    </dgm:pt>
    <dgm:pt modelId="{6BB11C63-A4C3-4D0E-95BF-13F240433512}" type="pres">
      <dgm:prSet presAssocID="{CAD42371-3567-44FF-9B65-6C9EE2330050}" presName="hierChild2" presStyleCnt="0"/>
      <dgm:spPr/>
    </dgm:pt>
    <dgm:pt modelId="{706813F9-7E88-4A8A-9F86-215AA3357387}" type="pres">
      <dgm:prSet presAssocID="{D17B37FB-1244-4047-A3F1-E27568168D50}" presName="hierRoot1" presStyleCnt="0"/>
      <dgm:spPr/>
    </dgm:pt>
    <dgm:pt modelId="{00749C2B-71C3-4DDA-B837-605BB68E73B4}" type="pres">
      <dgm:prSet presAssocID="{D17B37FB-1244-4047-A3F1-E27568168D50}" presName="composite" presStyleCnt="0"/>
      <dgm:spPr/>
    </dgm:pt>
    <dgm:pt modelId="{C09B51C6-8F32-4BED-9587-E9B55E2486B6}" type="pres">
      <dgm:prSet presAssocID="{D17B37FB-1244-4047-A3F1-E27568168D50}" presName="background" presStyleLbl="node0" presStyleIdx="3" presStyleCnt="4"/>
      <dgm:spPr/>
    </dgm:pt>
    <dgm:pt modelId="{ECA9F59D-E246-4B12-8ABD-B3001C885E9A}" type="pres">
      <dgm:prSet presAssocID="{D17B37FB-1244-4047-A3F1-E27568168D50}" presName="text" presStyleLbl="fgAcc0" presStyleIdx="3" presStyleCnt="4">
        <dgm:presLayoutVars>
          <dgm:chPref val="3"/>
        </dgm:presLayoutVars>
      </dgm:prSet>
      <dgm:spPr/>
    </dgm:pt>
    <dgm:pt modelId="{83AFA86B-3EAA-4D08-87CB-CD50CC4B131F}" type="pres">
      <dgm:prSet presAssocID="{D17B37FB-1244-4047-A3F1-E27568168D50}" presName="hierChild2" presStyleCnt="0"/>
      <dgm:spPr/>
    </dgm:pt>
  </dgm:ptLst>
  <dgm:cxnLst>
    <dgm:cxn modelId="{9493DF01-38C4-4979-AE4D-5194A7C9FD45}" type="presOf" srcId="{B9769BF8-12C1-4D59-AF7A-7B41741E6B5D}" destId="{93637CDF-F24A-4E53-B689-B8AEE20062CF}" srcOrd="0" destOrd="0" presId="urn:microsoft.com/office/officeart/2005/8/layout/hierarchy1"/>
    <dgm:cxn modelId="{5CC3EF0A-7523-4C57-A5D1-1C125D2BA2C9}" type="presOf" srcId="{D17B37FB-1244-4047-A3F1-E27568168D50}" destId="{ECA9F59D-E246-4B12-8ABD-B3001C885E9A}" srcOrd="0" destOrd="0" presId="urn:microsoft.com/office/officeart/2005/8/layout/hierarchy1"/>
    <dgm:cxn modelId="{655FAF50-3851-4601-B02C-4B2CE54B5400}" srcId="{F1236FAB-F369-4E90-97CE-E93FAAB5FBBB}" destId="{5B3B5989-828A-42B6-8FF6-BE0EE195F12E}" srcOrd="0" destOrd="0" parTransId="{6F70626E-7703-45F0-9F5C-6EDC56EA0A70}" sibTransId="{7291D152-58C1-4DF7-8D41-60C987C7951A}"/>
    <dgm:cxn modelId="{7C3DC493-4534-4B2D-9AE6-6F143F89D73C}" type="presOf" srcId="{F1236FAB-F369-4E90-97CE-E93FAAB5FBBB}" destId="{FEA96B49-EB47-4A0D-BA5D-D88D35FF7AF4}" srcOrd="0" destOrd="0" presId="urn:microsoft.com/office/officeart/2005/8/layout/hierarchy1"/>
    <dgm:cxn modelId="{08AF8A99-0BE2-41D7-8631-09A2553A3B6E}" type="presOf" srcId="{CAD42371-3567-44FF-9B65-6C9EE2330050}" destId="{DC46E2CA-28D0-4F24-93C3-4BB69499AFA2}" srcOrd="0" destOrd="0" presId="urn:microsoft.com/office/officeart/2005/8/layout/hierarchy1"/>
    <dgm:cxn modelId="{29BC12C0-9371-4BD0-B786-C7113E4A11ED}" srcId="{F1236FAB-F369-4E90-97CE-E93FAAB5FBBB}" destId="{B9769BF8-12C1-4D59-AF7A-7B41741E6B5D}" srcOrd="1" destOrd="0" parTransId="{809B3E1C-66A4-4790-8A5D-80149F7F379C}" sibTransId="{6E65A68C-4056-49DB-AAAF-DCAAB805C655}"/>
    <dgm:cxn modelId="{E8BEA1CD-1F46-4CFC-8816-C849112A3F46}" type="presOf" srcId="{5B3B5989-828A-42B6-8FF6-BE0EE195F12E}" destId="{419438FC-D479-4F46-84B5-C2DC56E7B478}" srcOrd="0" destOrd="0" presId="urn:microsoft.com/office/officeart/2005/8/layout/hierarchy1"/>
    <dgm:cxn modelId="{C89604D5-91E5-415F-A048-9C98E5C67604}" srcId="{F1236FAB-F369-4E90-97CE-E93FAAB5FBBB}" destId="{D17B37FB-1244-4047-A3F1-E27568168D50}" srcOrd="3" destOrd="0" parTransId="{3360107F-2166-438A-9441-FDEF06E2433E}" sibTransId="{062AC217-9A67-4517-9E25-8A07B93443E6}"/>
    <dgm:cxn modelId="{FD12C0F9-061D-45B7-9462-D8547CFF41A0}" srcId="{F1236FAB-F369-4E90-97CE-E93FAAB5FBBB}" destId="{CAD42371-3567-44FF-9B65-6C9EE2330050}" srcOrd="2" destOrd="0" parTransId="{C5953766-8954-40CF-BA52-62327E75AB26}" sibTransId="{1F73586D-B854-4DFF-B2EF-A9DF9D14341A}"/>
    <dgm:cxn modelId="{7044F3DA-66E5-458D-80B9-FE88F2ED6833}" type="presParOf" srcId="{FEA96B49-EB47-4A0D-BA5D-D88D35FF7AF4}" destId="{B899695C-B210-487E-AFD5-1855B4837E66}" srcOrd="0" destOrd="0" presId="urn:microsoft.com/office/officeart/2005/8/layout/hierarchy1"/>
    <dgm:cxn modelId="{AEC3E1B5-81CE-4D7D-B78D-7F4BBAE28D76}" type="presParOf" srcId="{B899695C-B210-487E-AFD5-1855B4837E66}" destId="{0419DF37-E54C-41A7-8524-436D723C799F}" srcOrd="0" destOrd="0" presId="urn:microsoft.com/office/officeart/2005/8/layout/hierarchy1"/>
    <dgm:cxn modelId="{18C755A0-85C6-46D9-AD96-6DAF897404E3}" type="presParOf" srcId="{0419DF37-E54C-41A7-8524-436D723C799F}" destId="{D2DF0FAC-E2BA-4D21-A637-5EDD4D305695}" srcOrd="0" destOrd="0" presId="urn:microsoft.com/office/officeart/2005/8/layout/hierarchy1"/>
    <dgm:cxn modelId="{02D12D1B-C9CB-4338-AEC1-AA1834552331}" type="presParOf" srcId="{0419DF37-E54C-41A7-8524-436D723C799F}" destId="{419438FC-D479-4F46-84B5-C2DC56E7B478}" srcOrd="1" destOrd="0" presId="urn:microsoft.com/office/officeart/2005/8/layout/hierarchy1"/>
    <dgm:cxn modelId="{EDE8A249-6B8F-4526-9855-D59AFE56A9F8}" type="presParOf" srcId="{B899695C-B210-487E-AFD5-1855B4837E66}" destId="{0979F5EB-092C-4188-9B3B-C660575251D4}" srcOrd="1" destOrd="0" presId="urn:microsoft.com/office/officeart/2005/8/layout/hierarchy1"/>
    <dgm:cxn modelId="{70F7628E-AC52-431C-83CA-EF4D4DD79D08}" type="presParOf" srcId="{FEA96B49-EB47-4A0D-BA5D-D88D35FF7AF4}" destId="{A8C3D4B2-37CC-45A0-920E-11208437DD35}" srcOrd="1" destOrd="0" presId="urn:microsoft.com/office/officeart/2005/8/layout/hierarchy1"/>
    <dgm:cxn modelId="{5515BEE9-7655-4DB0-A562-F75EAE5F8053}" type="presParOf" srcId="{A8C3D4B2-37CC-45A0-920E-11208437DD35}" destId="{4D463AC5-D882-464C-BF33-CD0D0007C999}" srcOrd="0" destOrd="0" presId="urn:microsoft.com/office/officeart/2005/8/layout/hierarchy1"/>
    <dgm:cxn modelId="{C571E284-171B-4D26-85AE-9507B313491C}" type="presParOf" srcId="{4D463AC5-D882-464C-BF33-CD0D0007C999}" destId="{0CE3814E-363F-42D2-A161-BD28C4944934}" srcOrd="0" destOrd="0" presId="urn:microsoft.com/office/officeart/2005/8/layout/hierarchy1"/>
    <dgm:cxn modelId="{DC8BFC73-4FE6-4AA9-9C91-E2CA7AD4641E}" type="presParOf" srcId="{4D463AC5-D882-464C-BF33-CD0D0007C999}" destId="{93637CDF-F24A-4E53-B689-B8AEE20062CF}" srcOrd="1" destOrd="0" presId="urn:microsoft.com/office/officeart/2005/8/layout/hierarchy1"/>
    <dgm:cxn modelId="{642FD9B0-17F2-4AA7-8FB6-97032C85ED5C}" type="presParOf" srcId="{A8C3D4B2-37CC-45A0-920E-11208437DD35}" destId="{1FF43AF3-1E58-4ECD-988A-9B44DD95ACF5}" srcOrd="1" destOrd="0" presId="urn:microsoft.com/office/officeart/2005/8/layout/hierarchy1"/>
    <dgm:cxn modelId="{AE51D739-A88E-4662-8E0E-DCE4A14A6F10}" type="presParOf" srcId="{FEA96B49-EB47-4A0D-BA5D-D88D35FF7AF4}" destId="{73C2D08A-DCCD-4C82-B352-81E80AB51A1E}" srcOrd="2" destOrd="0" presId="urn:microsoft.com/office/officeart/2005/8/layout/hierarchy1"/>
    <dgm:cxn modelId="{073EE539-B514-494D-8B95-DB794178AFAB}" type="presParOf" srcId="{73C2D08A-DCCD-4C82-B352-81E80AB51A1E}" destId="{AB2A83A9-5DD0-4979-8D7D-544B23E40B0F}" srcOrd="0" destOrd="0" presId="urn:microsoft.com/office/officeart/2005/8/layout/hierarchy1"/>
    <dgm:cxn modelId="{75407FD1-6F74-4BD9-938D-D68500EC81C9}" type="presParOf" srcId="{AB2A83A9-5DD0-4979-8D7D-544B23E40B0F}" destId="{25FBE5CE-E23E-4C46-8315-F79DC6D5FBDD}" srcOrd="0" destOrd="0" presId="urn:microsoft.com/office/officeart/2005/8/layout/hierarchy1"/>
    <dgm:cxn modelId="{FEBD4C0D-0594-484B-88EF-9B1D35F1992C}" type="presParOf" srcId="{AB2A83A9-5DD0-4979-8D7D-544B23E40B0F}" destId="{DC46E2CA-28D0-4F24-93C3-4BB69499AFA2}" srcOrd="1" destOrd="0" presId="urn:microsoft.com/office/officeart/2005/8/layout/hierarchy1"/>
    <dgm:cxn modelId="{1C606384-53B8-4C38-82DE-9817AB4C050D}" type="presParOf" srcId="{73C2D08A-DCCD-4C82-B352-81E80AB51A1E}" destId="{6BB11C63-A4C3-4D0E-95BF-13F240433512}" srcOrd="1" destOrd="0" presId="urn:microsoft.com/office/officeart/2005/8/layout/hierarchy1"/>
    <dgm:cxn modelId="{8E1FFF40-1188-48CD-B510-139F2B3F836C}" type="presParOf" srcId="{FEA96B49-EB47-4A0D-BA5D-D88D35FF7AF4}" destId="{706813F9-7E88-4A8A-9F86-215AA3357387}" srcOrd="3" destOrd="0" presId="urn:microsoft.com/office/officeart/2005/8/layout/hierarchy1"/>
    <dgm:cxn modelId="{2F1E2DD1-125A-47C4-8AE9-B98CCB5ED587}" type="presParOf" srcId="{706813F9-7E88-4A8A-9F86-215AA3357387}" destId="{00749C2B-71C3-4DDA-B837-605BB68E73B4}" srcOrd="0" destOrd="0" presId="urn:microsoft.com/office/officeart/2005/8/layout/hierarchy1"/>
    <dgm:cxn modelId="{09995286-EEF1-4DFF-9C76-351FC8269FF6}" type="presParOf" srcId="{00749C2B-71C3-4DDA-B837-605BB68E73B4}" destId="{C09B51C6-8F32-4BED-9587-E9B55E2486B6}" srcOrd="0" destOrd="0" presId="urn:microsoft.com/office/officeart/2005/8/layout/hierarchy1"/>
    <dgm:cxn modelId="{8ADE5776-BAFC-4B33-84E2-BB9660F6EE6C}" type="presParOf" srcId="{00749C2B-71C3-4DDA-B837-605BB68E73B4}" destId="{ECA9F59D-E246-4B12-8ABD-B3001C885E9A}" srcOrd="1" destOrd="0" presId="urn:microsoft.com/office/officeart/2005/8/layout/hierarchy1"/>
    <dgm:cxn modelId="{E1AC6468-6558-44AB-AC75-4E20F769EEC9}" type="presParOf" srcId="{706813F9-7E88-4A8A-9F86-215AA3357387}" destId="{83AFA86B-3EAA-4D08-87CB-CD50CC4B131F}"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814FDCA-FFF4-47EC-8A18-5A5F7A4EF016}"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FB212293-C451-4BED-979D-81EFCE6C4C1A}">
      <dgm:prSet/>
      <dgm:spPr/>
      <dgm:t>
        <a:bodyPr/>
        <a:lstStyle/>
        <a:p>
          <a:r>
            <a:rPr lang="en-US"/>
            <a:t>Amplitude Variations: The subtle amplitude variations you're observing are a result of the demodulation process</a:t>
          </a:r>
        </a:p>
      </dgm:t>
    </dgm:pt>
    <dgm:pt modelId="{452166FB-DAC4-4F39-B19B-C42E4C817B80}" type="parTrans" cxnId="{B5220C98-E956-4B9C-8551-C56A7C73A3DF}">
      <dgm:prSet/>
      <dgm:spPr/>
      <dgm:t>
        <a:bodyPr/>
        <a:lstStyle/>
        <a:p>
          <a:endParaRPr lang="en-US"/>
        </a:p>
      </dgm:t>
    </dgm:pt>
    <dgm:pt modelId="{48C5BF47-99C6-455E-B0BB-CF7783E45CE1}" type="sibTrans" cxnId="{B5220C98-E956-4B9C-8551-C56A7C73A3DF}">
      <dgm:prSet/>
      <dgm:spPr/>
      <dgm:t>
        <a:bodyPr/>
        <a:lstStyle/>
        <a:p>
          <a:endParaRPr lang="en-US"/>
        </a:p>
      </dgm:t>
    </dgm:pt>
    <dgm:pt modelId="{D1FCF708-3396-4F30-B04D-19BE1EBAECF9}">
      <dgm:prSet/>
      <dgm:spPr/>
      <dgm:t>
        <a:bodyPr/>
        <a:lstStyle/>
        <a:p>
          <a:r>
            <a:rPr lang="en-US"/>
            <a:t>Slight Wave Distortion: The additional wavy variations in the sine wave are introduced during the demodulation process</a:t>
          </a:r>
        </a:p>
      </dgm:t>
    </dgm:pt>
    <dgm:pt modelId="{93731713-4EA5-49A1-AB1F-0517EBCBD2A2}" type="parTrans" cxnId="{43425320-7FC9-4060-BC82-AA7E50FBF825}">
      <dgm:prSet/>
      <dgm:spPr/>
      <dgm:t>
        <a:bodyPr/>
        <a:lstStyle/>
        <a:p>
          <a:endParaRPr lang="en-US"/>
        </a:p>
      </dgm:t>
    </dgm:pt>
    <dgm:pt modelId="{1C16D59A-8F3C-4197-8A85-105F2DFE3658}" type="sibTrans" cxnId="{43425320-7FC9-4060-BC82-AA7E50FBF825}">
      <dgm:prSet/>
      <dgm:spPr/>
      <dgm:t>
        <a:bodyPr/>
        <a:lstStyle/>
        <a:p>
          <a:endParaRPr lang="en-US"/>
        </a:p>
      </dgm:t>
    </dgm:pt>
    <dgm:pt modelId="{54AD00AF-9503-4E2D-BCCB-00B5ABB3D057}">
      <dgm:prSet/>
      <dgm:spPr/>
      <dgm:t>
        <a:bodyPr/>
        <a:lstStyle/>
        <a:p>
          <a:r>
            <a:rPr lang="en-US"/>
            <a:t>Demodulated Audio Content: The graph represents the demodulated audio signal that has been successfully extracted from the received AM signal</a:t>
          </a:r>
        </a:p>
      </dgm:t>
    </dgm:pt>
    <dgm:pt modelId="{5CE6B8C8-73AE-4F5B-A895-F1270F9B0448}" type="parTrans" cxnId="{97FBBCEE-3A27-4038-BADF-05C599292E5D}">
      <dgm:prSet/>
      <dgm:spPr/>
      <dgm:t>
        <a:bodyPr/>
        <a:lstStyle/>
        <a:p>
          <a:endParaRPr lang="en-US"/>
        </a:p>
      </dgm:t>
    </dgm:pt>
    <dgm:pt modelId="{78E1FF14-4D75-41B5-95F4-6F01E85D0186}" type="sibTrans" cxnId="{97FBBCEE-3A27-4038-BADF-05C599292E5D}">
      <dgm:prSet/>
      <dgm:spPr/>
      <dgm:t>
        <a:bodyPr/>
        <a:lstStyle/>
        <a:p>
          <a:endParaRPr lang="en-US"/>
        </a:p>
      </dgm:t>
    </dgm:pt>
    <dgm:pt modelId="{7A7A7204-8DF0-49A9-9637-357ABCAE65F8}" type="pres">
      <dgm:prSet presAssocID="{D814FDCA-FFF4-47EC-8A18-5A5F7A4EF016}" presName="hierChild1" presStyleCnt="0">
        <dgm:presLayoutVars>
          <dgm:chPref val="1"/>
          <dgm:dir/>
          <dgm:animOne val="branch"/>
          <dgm:animLvl val="lvl"/>
          <dgm:resizeHandles/>
        </dgm:presLayoutVars>
      </dgm:prSet>
      <dgm:spPr/>
    </dgm:pt>
    <dgm:pt modelId="{09B32D72-A0CD-44EE-9C94-0C7962770695}" type="pres">
      <dgm:prSet presAssocID="{FB212293-C451-4BED-979D-81EFCE6C4C1A}" presName="hierRoot1" presStyleCnt="0"/>
      <dgm:spPr/>
    </dgm:pt>
    <dgm:pt modelId="{99EDEF90-64A4-4F0E-A97B-C5B64675C518}" type="pres">
      <dgm:prSet presAssocID="{FB212293-C451-4BED-979D-81EFCE6C4C1A}" presName="composite" presStyleCnt="0"/>
      <dgm:spPr/>
    </dgm:pt>
    <dgm:pt modelId="{A40598E1-08F3-4B38-A384-D378C1F217C8}" type="pres">
      <dgm:prSet presAssocID="{FB212293-C451-4BED-979D-81EFCE6C4C1A}" presName="background" presStyleLbl="node0" presStyleIdx="0" presStyleCnt="3"/>
      <dgm:spPr/>
    </dgm:pt>
    <dgm:pt modelId="{1CF8ED5D-707C-41EF-A6CF-D45AF480B062}" type="pres">
      <dgm:prSet presAssocID="{FB212293-C451-4BED-979D-81EFCE6C4C1A}" presName="text" presStyleLbl="fgAcc0" presStyleIdx="0" presStyleCnt="3">
        <dgm:presLayoutVars>
          <dgm:chPref val="3"/>
        </dgm:presLayoutVars>
      </dgm:prSet>
      <dgm:spPr/>
    </dgm:pt>
    <dgm:pt modelId="{C6BB383B-4D1A-4537-A8C4-826739EE212B}" type="pres">
      <dgm:prSet presAssocID="{FB212293-C451-4BED-979D-81EFCE6C4C1A}" presName="hierChild2" presStyleCnt="0"/>
      <dgm:spPr/>
    </dgm:pt>
    <dgm:pt modelId="{5EE9684A-DDA8-4393-B850-C183B29E694C}" type="pres">
      <dgm:prSet presAssocID="{D1FCF708-3396-4F30-B04D-19BE1EBAECF9}" presName="hierRoot1" presStyleCnt="0"/>
      <dgm:spPr/>
    </dgm:pt>
    <dgm:pt modelId="{2FD88CBA-6416-4F44-9A48-8E715E42C7B8}" type="pres">
      <dgm:prSet presAssocID="{D1FCF708-3396-4F30-B04D-19BE1EBAECF9}" presName="composite" presStyleCnt="0"/>
      <dgm:spPr/>
    </dgm:pt>
    <dgm:pt modelId="{BF57D674-CF58-4BD2-A510-14E60BFA7069}" type="pres">
      <dgm:prSet presAssocID="{D1FCF708-3396-4F30-B04D-19BE1EBAECF9}" presName="background" presStyleLbl="node0" presStyleIdx="1" presStyleCnt="3"/>
      <dgm:spPr/>
    </dgm:pt>
    <dgm:pt modelId="{945F12D1-E211-4367-9DEF-18FB2231373A}" type="pres">
      <dgm:prSet presAssocID="{D1FCF708-3396-4F30-B04D-19BE1EBAECF9}" presName="text" presStyleLbl="fgAcc0" presStyleIdx="1" presStyleCnt="3">
        <dgm:presLayoutVars>
          <dgm:chPref val="3"/>
        </dgm:presLayoutVars>
      </dgm:prSet>
      <dgm:spPr/>
    </dgm:pt>
    <dgm:pt modelId="{8648F866-A1D1-48EB-AAE3-B4F10CA689F0}" type="pres">
      <dgm:prSet presAssocID="{D1FCF708-3396-4F30-B04D-19BE1EBAECF9}" presName="hierChild2" presStyleCnt="0"/>
      <dgm:spPr/>
    </dgm:pt>
    <dgm:pt modelId="{EC9CABAE-49AF-45EC-9361-10611DF39BD1}" type="pres">
      <dgm:prSet presAssocID="{54AD00AF-9503-4E2D-BCCB-00B5ABB3D057}" presName="hierRoot1" presStyleCnt="0"/>
      <dgm:spPr/>
    </dgm:pt>
    <dgm:pt modelId="{C2D6474C-1092-48E3-9894-E850114CF87F}" type="pres">
      <dgm:prSet presAssocID="{54AD00AF-9503-4E2D-BCCB-00B5ABB3D057}" presName="composite" presStyleCnt="0"/>
      <dgm:spPr/>
    </dgm:pt>
    <dgm:pt modelId="{86E7A233-8D37-4C86-A4A9-C96A3C5F43F5}" type="pres">
      <dgm:prSet presAssocID="{54AD00AF-9503-4E2D-BCCB-00B5ABB3D057}" presName="background" presStyleLbl="node0" presStyleIdx="2" presStyleCnt="3"/>
      <dgm:spPr/>
    </dgm:pt>
    <dgm:pt modelId="{DF545782-B3A5-48C4-8229-80929EFAB849}" type="pres">
      <dgm:prSet presAssocID="{54AD00AF-9503-4E2D-BCCB-00B5ABB3D057}" presName="text" presStyleLbl="fgAcc0" presStyleIdx="2" presStyleCnt="3">
        <dgm:presLayoutVars>
          <dgm:chPref val="3"/>
        </dgm:presLayoutVars>
      </dgm:prSet>
      <dgm:spPr/>
    </dgm:pt>
    <dgm:pt modelId="{AF4A9C6A-48E3-4030-9CD8-2A9C4B38F429}" type="pres">
      <dgm:prSet presAssocID="{54AD00AF-9503-4E2D-BCCB-00B5ABB3D057}" presName="hierChild2" presStyleCnt="0"/>
      <dgm:spPr/>
    </dgm:pt>
  </dgm:ptLst>
  <dgm:cxnLst>
    <dgm:cxn modelId="{2719940A-C0F1-4023-B17B-42C1772A0551}" type="presOf" srcId="{54AD00AF-9503-4E2D-BCCB-00B5ABB3D057}" destId="{DF545782-B3A5-48C4-8229-80929EFAB849}" srcOrd="0" destOrd="0" presId="urn:microsoft.com/office/officeart/2005/8/layout/hierarchy1"/>
    <dgm:cxn modelId="{4651E919-74D8-4F6D-BEB2-F8489753D84C}" type="presOf" srcId="{FB212293-C451-4BED-979D-81EFCE6C4C1A}" destId="{1CF8ED5D-707C-41EF-A6CF-D45AF480B062}" srcOrd="0" destOrd="0" presId="urn:microsoft.com/office/officeart/2005/8/layout/hierarchy1"/>
    <dgm:cxn modelId="{43425320-7FC9-4060-BC82-AA7E50FBF825}" srcId="{D814FDCA-FFF4-47EC-8A18-5A5F7A4EF016}" destId="{D1FCF708-3396-4F30-B04D-19BE1EBAECF9}" srcOrd="1" destOrd="0" parTransId="{93731713-4EA5-49A1-AB1F-0517EBCBD2A2}" sibTransId="{1C16D59A-8F3C-4197-8A85-105F2DFE3658}"/>
    <dgm:cxn modelId="{B5220C98-E956-4B9C-8551-C56A7C73A3DF}" srcId="{D814FDCA-FFF4-47EC-8A18-5A5F7A4EF016}" destId="{FB212293-C451-4BED-979D-81EFCE6C4C1A}" srcOrd="0" destOrd="0" parTransId="{452166FB-DAC4-4F39-B19B-C42E4C817B80}" sibTransId="{48C5BF47-99C6-455E-B0BB-CF7783E45CE1}"/>
    <dgm:cxn modelId="{FB8FF9A4-AB4B-44E2-8CF9-6327861837CE}" type="presOf" srcId="{D1FCF708-3396-4F30-B04D-19BE1EBAECF9}" destId="{945F12D1-E211-4367-9DEF-18FB2231373A}" srcOrd="0" destOrd="0" presId="urn:microsoft.com/office/officeart/2005/8/layout/hierarchy1"/>
    <dgm:cxn modelId="{AE1A89A7-EC82-4DA7-832F-1E797EE9EADC}" type="presOf" srcId="{D814FDCA-FFF4-47EC-8A18-5A5F7A4EF016}" destId="{7A7A7204-8DF0-49A9-9637-357ABCAE65F8}" srcOrd="0" destOrd="0" presId="urn:microsoft.com/office/officeart/2005/8/layout/hierarchy1"/>
    <dgm:cxn modelId="{97FBBCEE-3A27-4038-BADF-05C599292E5D}" srcId="{D814FDCA-FFF4-47EC-8A18-5A5F7A4EF016}" destId="{54AD00AF-9503-4E2D-BCCB-00B5ABB3D057}" srcOrd="2" destOrd="0" parTransId="{5CE6B8C8-73AE-4F5B-A895-F1270F9B0448}" sibTransId="{78E1FF14-4D75-41B5-95F4-6F01E85D0186}"/>
    <dgm:cxn modelId="{79BE17C7-3529-4022-B7B2-1D666BE9F5EB}" type="presParOf" srcId="{7A7A7204-8DF0-49A9-9637-357ABCAE65F8}" destId="{09B32D72-A0CD-44EE-9C94-0C7962770695}" srcOrd="0" destOrd="0" presId="urn:microsoft.com/office/officeart/2005/8/layout/hierarchy1"/>
    <dgm:cxn modelId="{A788958A-012F-4969-8189-B6EDBEA2EC68}" type="presParOf" srcId="{09B32D72-A0CD-44EE-9C94-0C7962770695}" destId="{99EDEF90-64A4-4F0E-A97B-C5B64675C518}" srcOrd="0" destOrd="0" presId="urn:microsoft.com/office/officeart/2005/8/layout/hierarchy1"/>
    <dgm:cxn modelId="{8D0ED3EB-FE44-4189-B16A-85EDC7836FF4}" type="presParOf" srcId="{99EDEF90-64A4-4F0E-A97B-C5B64675C518}" destId="{A40598E1-08F3-4B38-A384-D378C1F217C8}" srcOrd="0" destOrd="0" presId="urn:microsoft.com/office/officeart/2005/8/layout/hierarchy1"/>
    <dgm:cxn modelId="{7E767201-3991-45E8-A3FF-97582E635EB2}" type="presParOf" srcId="{99EDEF90-64A4-4F0E-A97B-C5B64675C518}" destId="{1CF8ED5D-707C-41EF-A6CF-D45AF480B062}" srcOrd="1" destOrd="0" presId="urn:microsoft.com/office/officeart/2005/8/layout/hierarchy1"/>
    <dgm:cxn modelId="{9D77346F-F29B-4327-9FC1-F5F6D6CDDDB2}" type="presParOf" srcId="{09B32D72-A0CD-44EE-9C94-0C7962770695}" destId="{C6BB383B-4D1A-4537-A8C4-826739EE212B}" srcOrd="1" destOrd="0" presId="urn:microsoft.com/office/officeart/2005/8/layout/hierarchy1"/>
    <dgm:cxn modelId="{E227C974-2A6B-45D8-8490-2E243848177A}" type="presParOf" srcId="{7A7A7204-8DF0-49A9-9637-357ABCAE65F8}" destId="{5EE9684A-DDA8-4393-B850-C183B29E694C}" srcOrd="1" destOrd="0" presId="urn:microsoft.com/office/officeart/2005/8/layout/hierarchy1"/>
    <dgm:cxn modelId="{6554A76E-28D2-40DF-8D83-C8044046D075}" type="presParOf" srcId="{5EE9684A-DDA8-4393-B850-C183B29E694C}" destId="{2FD88CBA-6416-4F44-9A48-8E715E42C7B8}" srcOrd="0" destOrd="0" presId="urn:microsoft.com/office/officeart/2005/8/layout/hierarchy1"/>
    <dgm:cxn modelId="{C7F59F82-0E0C-4FCC-A89E-2F2502E58BA1}" type="presParOf" srcId="{2FD88CBA-6416-4F44-9A48-8E715E42C7B8}" destId="{BF57D674-CF58-4BD2-A510-14E60BFA7069}" srcOrd="0" destOrd="0" presId="urn:microsoft.com/office/officeart/2005/8/layout/hierarchy1"/>
    <dgm:cxn modelId="{BB346D30-B94D-457B-A29B-91E3CDAEC62F}" type="presParOf" srcId="{2FD88CBA-6416-4F44-9A48-8E715E42C7B8}" destId="{945F12D1-E211-4367-9DEF-18FB2231373A}" srcOrd="1" destOrd="0" presId="urn:microsoft.com/office/officeart/2005/8/layout/hierarchy1"/>
    <dgm:cxn modelId="{4E4BEF73-A936-4152-AF4B-45E548779769}" type="presParOf" srcId="{5EE9684A-DDA8-4393-B850-C183B29E694C}" destId="{8648F866-A1D1-48EB-AAE3-B4F10CA689F0}" srcOrd="1" destOrd="0" presId="urn:microsoft.com/office/officeart/2005/8/layout/hierarchy1"/>
    <dgm:cxn modelId="{1C803361-1C2C-46D3-8350-979B5FDA0546}" type="presParOf" srcId="{7A7A7204-8DF0-49A9-9637-357ABCAE65F8}" destId="{EC9CABAE-49AF-45EC-9361-10611DF39BD1}" srcOrd="2" destOrd="0" presId="urn:microsoft.com/office/officeart/2005/8/layout/hierarchy1"/>
    <dgm:cxn modelId="{A31F2CC1-6804-445A-8B2E-4F9C1C6B1924}" type="presParOf" srcId="{EC9CABAE-49AF-45EC-9361-10611DF39BD1}" destId="{C2D6474C-1092-48E3-9894-E850114CF87F}" srcOrd="0" destOrd="0" presId="urn:microsoft.com/office/officeart/2005/8/layout/hierarchy1"/>
    <dgm:cxn modelId="{26538FB5-8932-4C6C-9104-85D844C51E72}" type="presParOf" srcId="{C2D6474C-1092-48E3-9894-E850114CF87F}" destId="{86E7A233-8D37-4C86-A4A9-C96A3C5F43F5}" srcOrd="0" destOrd="0" presId="urn:microsoft.com/office/officeart/2005/8/layout/hierarchy1"/>
    <dgm:cxn modelId="{2EB6F11C-17B4-4EA3-AD69-9D00840DC849}" type="presParOf" srcId="{C2D6474C-1092-48E3-9894-E850114CF87F}" destId="{DF545782-B3A5-48C4-8229-80929EFAB849}" srcOrd="1" destOrd="0" presId="urn:microsoft.com/office/officeart/2005/8/layout/hierarchy1"/>
    <dgm:cxn modelId="{9125E4CE-EFBA-4071-9E5D-C2C67C5ADE95}" type="presParOf" srcId="{EC9CABAE-49AF-45EC-9361-10611DF39BD1}" destId="{AF4A9C6A-48E3-4030-9CD8-2A9C4B38F429}"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EB78E6F-A179-4C94-872B-08F4208323FD}"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2F14E924-2986-408E-9847-6B16CB144460}">
      <dgm:prSet/>
      <dgm:spPr/>
      <dgm:t>
        <a:bodyPr/>
        <a:lstStyle/>
        <a:p>
          <a:r>
            <a:rPr lang="en-US"/>
            <a:t>Amplitude Variations: The increased and more noticeable amplitude variations are a direct result of the amplitude modulation process</a:t>
          </a:r>
        </a:p>
      </dgm:t>
    </dgm:pt>
    <dgm:pt modelId="{34200054-BBD5-453F-8144-FAF6C656EF02}" type="parTrans" cxnId="{CB81A6A5-8858-4B0F-8310-315DA0274DEB}">
      <dgm:prSet/>
      <dgm:spPr/>
      <dgm:t>
        <a:bodyPr/>
        <a:lstStyle/>
        <a:p>
          <a:endParaRPr lang="en-US"/>
        </a:p>
      </dgm:t>
    </dgm:pt>
    <dgm:pt modelId="{DFACD4D0-DA05-49EC-B766-40057EAEA0CE}" type="sibTrans" cxnId="{CB81A6A5-8858-4B0F-8310-315DA0274DEB}">
      <dgm:prSet/>
      <dgm:spPr/>
      <dgm:t>
        <a:bodyPr/>
        <a:lstStyle/>
        <a:p>
          <a:endParaRPr lang="en-US"/>
        </a:p>
      </dgm:t>
    </dgm:pt>
    <dgm:pt modelId="{923E070D-D631-4053-B56A-3998384617F4}">
      <dgm:prSet/>
      <dgm:spPr/>
      <dgm:t>
        <a:bodyPr/>
        <a:lstStyle/>
        <a:p>
          <a:r>
            <a:rPr lang="en-US"/>
            <a:t>Wavier Waveform: The larger and more pronounced wavy variations in the sine wave are indicative of the characteristics of the original audio signal that was used to modulate the carrier</a:t>
          </a:r>
        </a:p>
      </dgm:t>
    </dgm:pt>
    <dgm:pt modelId="{E9F984DB-5123-40F7-ABAD-AB266AB22788}" type="parTrans" cxnId="{09336B3F-FF23-418A-8645-C70FC69675E0}">
      <dgm:prSet/>
      <dgm:spPr/>
      <dgm:t>
        <a:bodyPr/>
        <a:lstStyle/>
        <a:p>
          <a:endParaRPr lang="en-US"/>
        </a:p>
      </dgm:t>
    </dgm:pt>
    <dgm:pt modelId="{42E385E1-BF87-4249-975E-077972ABAA45}" type="sibTrans" cxnId="{09336B3F-FF23-418A-8645-C70FC69675E0}">
      <dgm:prSet/>
      <dgm:spPr/>
      <dgm:t>
        <a:bodyPr/>
        <a:lstStyle/>
        <a:p>
          <a:endParaRPr lang="en-US"/>
        </a:p>
      </dgm:t>
    </dgm:pt>
    <dgm:pt modelId="{61ABDDFF-E833-4E0D-9E13-5F8FEF4873EB}">
      <dgm:prSet/>
      <dgm:spPr/>
      <dgm:t>
        <a:bodyPr/>
        <a:lstStyle/>
        <a:p>
          <a:r>
            <a:rPr lang="en-US"/>
            <a:t>Recovered Audio Content: The graph illustrates the demodulated audio signal, which has been successfully recovered from the received AM signal</a:t>
          </a:r>
        </a:p>
      </dgm:t>
    </dgm:pt>
    <dgm:pt modelId="{F35E6909-76B0-4BA6-8BED-DB3B0B31D379}" type="parTrans" cxnId="{DAD0FE36-6279-48B2-8E14-A943C8F88F5E}">
      <dgm:prSet/>
      <dgm:spPr/>
      <dgm:t>
        <a:bodyPr/>
        <a:lstStyle/>
        <a:p>
          <a:endParaRPr lang="en-US"/>
        </a:p>
      </dgm:t>
    </dgm:pt>
    <dgm:pt modelId="{9B5D68AA-8A4E-49BC-A6FE-A57E6B82DADD}" type="sibTrans" cxnId="{DAD0FE36-6279-48B2-8E14-A943C8F88F5E}">
      <dgm:prSet/>
      <dgm:spPr/>
      <dgm:t>
        <a:bodyPr/>
        <a:lstStyle/>
        <a:p>
          <a:endParaRPr lang="en-US"/>
        </a:p>
      </dgm:t>
    </dgm:pt>
    <dgm:pt modelId="{40D7F42D-3A5A-4B1B-97F5-7AF8E684B5B9}" type="pres">
      <dgm:prSet presAssocID="{7EB78E6F-A179-4C94-872B-08F4208323FD}" presName="hierChild1" presStyleCnt="0">
        <dgm:presLayoutVars>
          <dgm:chPref val="1"/>
          <dgm:dir/>
          <dgm:animOne val="branch"/>
          <dgm:animLvl val="lvl"/>
          <dgm:resizeHandles/>
        </dgm:presLayoutVars>
      </dgm:prSet>
      <dgm:spPr/>
    </dgm:pt>
    <dgm:pt modelId="{F794804B-E515-49BA-9BBD-C273FF344F37}" type="pres">
      <dgm:prSet presAssocID="{2F14E924-2986-408E-9847-6B16CB144460}" presName="hierRoot1" presStyleCnt="0"/>
      <dgm:spPr/>
    </dgm:pt>
    <dgm:pt modelId="{030BCDD9-241E-42F8-A99B-B2929454CDD5}" type="pres">
      <dgm:prSet presAssocID="{2F14E924-2986-408E-9847-6B16CB144460}" presName="composite" presStyleCnt="0"/>
      <dgm:spPr/>
    </dgm:pt>
    <dgm:pt modelId="{AE72E8AC-8486-4BD2-949C-0BF2A99962D0}" type="pres">
      <dgm:prSet presAssocID="{2F14E924-2986-408E-9847-6B16CB144460}" presName="background" presStyleLbl="node0" presStyleIdx="0" presStyleCnt="3"/>
      <dgm:spPr/>
    </dgm:pt>
    <dgm:pt modelId="{E91D2B7E-1518-4A1A-A65A-291270FF0DAD}" type="pres">
      <dgm:prSet presAssocID="{2F14E924-2986-408E-9847-6B16CB144460}" presName="text" presStyleLbl="fgAcc0" presStyleIdx="0" presStyleCnt="3">
        <dgm:presLayoutVars>
          <dgm:chPref val="3"/>
        </dgm:presLayoutVars>
      </dgm:prSet>
      <dgm:spPr/>
    </dgm:pt>
    <dgm:pt modelId="{B3CC2960-44F6-464D-BAF9-7D7DFA9F4EE3}" type="pres">
      <dgm:prSet presAssocID="{2F14E924-2986-408E-9847-6B16CB144460}" presName="hierChild2" presStyleCnt="0"/>
      <dgm:spPr/>
    </dgm:pt>
    <dgm:pt modelId="{B0E980EC-5358-4AF7-ACBE-41E94F204B59}" type="pres">
      <dgm:prSet presAssocID="{923E070D-D631-4053-B56A-3998384617F4}" presName="hierRoot1" presStyleCnt="0"/>
      <dgm:spPr/>
    </dgm:pt>
    <dgm:pt modelId="{C9C4069A-3CD1-4D0E-BDA5-999B373F88A2}" type="pres">
      <dgm:prSet presAssocID="{923E070D-D631-4053-B56A-3998384617F4}" presName="composite" presStyleCnt="0"/>
      <dgm:spPr/>
    </dgm:pt>
    <dgm:pt modelId="{A3445B5D-A253-4B69-8839-7CA551D1E5E2}" type="pres">
      <dgm:prSet presAssocID="{923E070D-D631-4053-B56A-3998384617F4}" presName="background" presStyleLbl="node0" presStyleIdx="1" presStyleCnt="3"/>
      <dgm:spPr/>
    </dgm:pt>
    <dgm:pt modelId="{ACFCF583-46EB-41BF-860A-8FA1C4BE34BA}" type="pres">
      <dgm:prSet presAssocID="{923E070D-D631-4053-B56A-3998384617F4}" presName="text" presStyleLbl="fgAcc0" presStyleIdx="1" presStyleCnt="3">
        <dgm:presLayoutVars>
          <dgm:chPref val="3"/>
        </dgm:presLayoutVars>
      </dgm:prSet>
      <dgm:spPr/>
    </dgm:pt>
    <dgm:pt modelId="{225CFCDD-6B5F-401C-A462-9441E36E266E}" type="pres">
      <dgm:prSet presAssocID="{923E070D-D631-4053-B56A-3998384617F4}" presName="hierChild2" presStyleCnt="0"/>
      <dgm:spPr/>
    </dgm:pt>
    <dgm:pt modelId="{B5D50588-8C2B-4F94-87BA-79FBF49977CA}" type="pres">
      <dgm:prSet presAssocID="{61ABDDFF-E833-4E0D-9E13-5F8FEF4873EB}" presName="hierRoot1" presStyleCnt="0"/>
      <dgm:spPr/>
    </dgm:pt>
    <dgm:pt modelId="{7EE4B7BB-1160-436C-B31C-1FF30F000727}" type="pres">
      <dgm:prSet presAssocID="{61ABDDFF-E833-4E0D-9E13-5F8FEF4873EB}" presName="composite" presStyleCnt="0"/>
      <dgm:spPr/>
    </dgm:pt>
    <dgm:pt modelId="{2C9A0FF5-4E93-4FE9-9B28-986F56C03F0D}" type="pres">
      <dgm:prSet presAssocID="{61ABDDFF-E833-4E0D-9E13-5F8FEF4873EB}" presName="background" presStyleLbl="node0" presStyleIdx="2" presStyleCnt="3"/>
      <dgm:spPr/>
    </dgm:pt>
    <dgm:pt modelId="{EC9A2F4D-BB23-41B7-9D33-CAFF4101C0AF}" type="pres">
      <dgm:prSet presAssocID="{61ABDDFF-E833-4E0D-9E13-5F8FEF4873EB}" presName="text" presStyleLbl="fgAcc0" presStyleIdx="2" presStyleCnt="3">
        <dgm:presLayoutVars>
          <dgm:chPref val="3"/>
        </dgm:presLayoutVars>
      </dgm:prSet>
      <dgm:spPr/>
    </dgm:pt>
    <dgm:pt modelId="{32C594AD-3060-4C96-80A0-C2A226FA05E7}" type="pres">
      <dgm:prSet presAssocID="{61ABDDFF-E833-4E0D-9E13-5F8FEF4873EB}" presName="hierChild2" presStyleCnt="0"/>
      <dgm:spPr/>
    </dgm:pt>
  </dgm:ptLst>
  <dgm:cxnLst>
    <dgm:cxn modelId="{02016518-FCCE-44FE-8D92-64B8A52CFB57}" type="presOf" srcId="{7EB78E6F-A179-4C94-872B-08F4208323FD}" destId="{40D7F42D-3A5A-4B1B-97F5-7AF8E684B5B9}" srcOrd="0" destOrd="0" presId="urn:microsoft.com/office/officeart/2005/8/layout/hierarchy1"/>
    <dgm:cxn modelId="{0A3D0936-39B0-415C-8BA8-036F887E91CA}" type="presOf" srcId="{923E070D-D631-4053-B56A-3998384617F4}" destId="{ACFCF583-46EB-41BF-860A-8FA1C4BE34BA}" srcOrd="0" destOrd="0" presId="urn:microsoft.com/office/officeart/2005/8/layout/hierarchy1"/>
    <dgm:cxn modelId="{29F0E736-FBBF-4AA1-9FB9-D226313912AB}" type="presOf" srcId="{61ABDDFF-E833-4E0D-9E13-5F8FEF4873EB}" destId="{EC9A2F4D-BB23-41B7-9D33-CAFF4101C0AF}" srcOrd="0" destOrd="0" presId="urn:microsoft.com/office/officeart/2005/8/layout/hierarchy1"/>
    <dgm:cxn modelId="{DAD0FE36-6279-48B2-8E14-A943C8F88F5E}" srcId="{7EB78E6F-A179-4C94-872B-08F4208323FD}" destId="{61ABDDFF-E833-4E0D-9E13-5F8FEF4873EB}" srcOrd="2" destOrd="0" parTransId="{F35E6909-76B0-4BA6-8BED-DB3B0B31D379}" sibTransId="{9B5D68AA-8A4E-49BC-A6FE-A57E6B82DADD}"/>
    <dgm:cxn modelId="{09336B3F-FF23-418A-8645-C70FC69675E0}" srcId="{7EB78E6F-A179-4C94-872B-08F4208323FD}" destId="{923E070D-D631-4053-B56A-3998384617F4}" srcOrd="1" destOrd="0" parTransId="{E9F984DB-5123-40F7-ABAD-AB266AB22788}" sibTransId="{42E385E1-BF87-4249-975E-077972ABAA45}"/>
    <dgm:cxn modelId="{CB81A6A5-8858-4B0F-8310-315DA0274DEB}" srcId="{7EB78E6F-A179-4C94-872B-08F4208323FD}" destId="{2F14E924-2986-408E-9847-6B16CB144460}" srcOrd="0" destOrd="0" parTransId="{34200054-BBD5-453F-8144-FAF6C656EF02}" sibTransId="{DFACD4D0-DA05-49EC-B766-40057EAEA0CE}"/>
    <dgm:cxn modelId="{64BB50AD-21DC-4EE2-A155-C9A07C89A721}" type="presOf" srcId="{2F14E924-2986-408E-9847-6B16CB144460}" destId="{E91D2B7E-1518-4A1A-A65A-291270FF0DAD}" srcOrd="0" destOrd="0" presId="urn:microsoft.com/office/officeart/2005/8/layout/hierarchy1"/>
    <dgm:cxn modelId="{0E5A13AC-3BB0-4948-93ED-2D0ED6BF3D40}" type="presParOf" srcId="{40D7F42D-3A5A-4B1B-97F5-7AF8E684B5B9}" destId="{F794804B-E515-49BA-9BBD-C273FF344F37}" srcOrd="0" destOrd="0" presId="urn:microsoft.com/office/officeart/2005/8/layout/hierarchy1"/>
    <dgm:cxn modelId="{185E7905-8E05-44C0-A5D2-7478EA7D690F}" type="presParOf" srcId="{F794804B-E515-49BA-9BBD-C273FF344F37}" destId="{030BCDD9-241E-42F8-A99B-B2929454CDD5}" srcOrd="0" destOrd="0" presId="urn:microsoft.com/office/officeart/2005/8/layout/hierarchy1"/>
    <dgm:cxn modelId="{96F64DFD-4768-4492-B262-5400045DC34D}" type="presParOf" srcId="{030BCDD9-241E-42F8-A99B-B2929454CDD5}" destId="{AE72E8AC-8486-4BD2-949C-0BF2A99962D0}" srcOrd="0" destOrd="0" presId="urn:microsoft.com/office/officeart/2005/8/layout/hierarchy1"/>
    <dgm:cxn modelId="{C725EB51-0691-4AEB-8A57-37DE5FD4B591}" type="presParOf" srcId="{030BCDD9-241E-42F8-A99B-B2929454CDD5}" destId="{E91D2B7E-1518-4A1A-A65A-291270FF0DAD}" srcOrd="1" destOrd="0" presId="urn:microsoft.com/office/officeart/2005/8/layout/hierarchy1"/>
    <dgm:cxn modelId="{F25FB0E7-149D-47A8-81EB-C279328DDD57}" type="presParOf" srcId="{F794804B-E515-49BA-9BBD-C273FF344F37}" destId="{B3CC2960-44F6-464D-BAF9-7D7DFA9F4EE3}" srcOrd="1" destOrd="0" presId="urn:microsoft.com/office/officeart/2005/8/layout/hierarchy1"/>
    <dgm:cxn modelId="{E7432ED3-60E6-41F3-9685-DD35BB784F99}" type="presParOf" srcId="{40D7F42D-3A5A-4B1B-97F5-7AF8E684B5B9}" destId="{B0E980EC-5358-4AF7-ACBE-41E94F204B59}" srcOrd="1" destOrd="0" presId="urn:microsoft.com/office/officeart/2005/8/layout/hierarchy1"/>
    <dgm:cxn modelId="{3F8DBEED-4804-47DA-9350-74F9D43D0924}" type="presParOf" srcId="{B0E980EC-5358-4AF7-ACBE-41E94F204B59}" destId="{C9C4069A-3CD1-4D0E-BDA5-999B373F88A2}" srcOrd="0" destOrd="0" presId="urn:microsoft.com/office/officeart/2005/8/layout/hierarchy1"/>
    <dgm:cxn modelId="{9BDBC5AD-11F5-4451-9238-879BC34396B8}" type="presParOf" srcId="{C9C4069A-3CD1-4D0E-BDA5-999B373F88A2}" destId="{A3445B5D-A253-4B69-8839-7CA551D1E5E2}" srcOrd="0" destOrd="0" presId="urn:microsoft.com/office/officeart/2005/8/layout/hierarchy1"/>
    <dgm:cxn modelId="{689C8761-12D5-4B68-AEA3-2B6CB72C7704}" type="presParOf" srcId="{C9C4069A-3CD1-4D0E-BDA5-999B373F88A2}" destId="{ACFCF583-46EB-41BF-860A-8FA1C4BE34BA}" srcOrd="1" destOrd="0" presId="urn:microsoft.com/office/officeart/2005/8/layout/hierarchy1"/>
    <dgm:cxn modelId="{70566960-0CDF-473F-96B7-DF840CF0B4E6}" type="presParOf" srcId="{B0E980EC-5358-4AF7-ACBE-41E94F204B59}" destId="{225CFCDD-6B5F-401C-A462-9441E36E266E}" srcOrd="1" destOrd="0" presId="urn:microsoft.com/office/officeart/2005/8/layout/hierarchy1"/>
    <dgm:cxn modelId="{88603123-F029-47A0-B0C0-2A408088262D}" type="presParOf" srcId="{40D7F42D-3A5A-4B1B-97F5-7AF8E684B5B9}" destId="{B5D50588-8C2B-4F94-87BA-79FBF49977CA}" srcOrd="2" destOrd="0" presId="urn:microsoft.com/office/officeart/2005/8/layout/hierarchy1"/>
    <dgm:cxn modelId="{09E089ED-777E-4345-88F0-0BAEDBC7474B}" type="presParOf" srcId="{B5D50588-8C2B-4F94-87BA-79FBF49977CA}" destId="{7EE4B7BB-1160-436C-B31C-1FF30F000727}" srcOrd="0" destOrd="0" presId="urn:microsoft.com/office/officeart/2005/8/layout/hierarchy1"/>
    <dgm:cxn modelId="{9CEC1F47-C79C-4C36-B453-8070C1A63540}" type="presParOf" srcId="{7EE4B7BB-1160-436C-B31C-1FF30F000727}" destId="{2C9A0FF5-4E93-4FE9-9B28-986F56C03F0D}" srcOrd="0" destOrd="0" presId="urn:microsoft.com/office/officeart/2005/8/layout/hierarchy1"/>
    <dgm:cxn modelId="{093065A3-B187-428C-92F9-C19B805C196A}" type="presParOf" srcId="{7EE4B7BB-1160-436C-B31C-1FF30F000727}" destId="{EC9A2F4D-BB23-41B7-9D33-CAFF4101C0AF}" srcOrd="1" destOrd="0" presId="urn:microsoft.com/office/officeart/2005/8/layout/hierarchy1"/>
    <dgm:cxn modelId="{5932579D-D369-41F2-981C-7A5D2EF732CF}" type="presParOf" srcId="{B5D50588-8C2B-4F94-87BA-79FBF49977CA}" destId="{32C594AD-3060-4C96-80A0-C2A226FA05E7}"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504AC06-5B75-4289-B63E-E07A23EC51FC}"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84223084-7A23-4455-89A0-8AF566754A94}">
      <dgm:prSet/>
      <dgm:spPr/>
      <dgm:t>
        <a:bodyPr/>
        <a:lstStyle/>
        <a:p>
          <a:r>
            <a:rPr lang="en-US"/>
            <a:t>Amplitude Variations: The amplitude variations in the amplified audio signal match those of the demodulated signal, but the difference is that, the amplified audio signal has a higher amplitude compared to the demodulated signal in its pure form</a:t>
          </a:r>
        </a:p>
      </dgm:t>
    </dgm:pt>
    <dgm:pt modelId="{3FEF801D-72AF-4F42-9861-CD0ABDDE0F00}" type="parTrans" cxnId="{1CD959D5-D872-4C66-B899-1F847BCBB7F9}">
      <dgm:prSet/>
      <dgm:spPr/>
      <dgm:t>
        <a:bodyPr/>
        <a:lstStyle/>
        <a:p>
          <a:endParaRPr lang="en-US"/>
        </a:p>
      </dgm:t>
    </dgm:pt>
    <dgm:pt modelId="{25C4EACD-BD98-4E42-B215-288ABC47ACE5}" type="sibTrans" cxnId="{1CD959D5-D872-4C66-B899-1F847BCBB7F9}">
      <dgm:prSet/>
      <dgm:spPr/>
      <dgm:t>
        <a:bodyPr/>
        <a:lstStyle/>
        <a:p>
          <a:endParaRPr lang="en-US"/>
        </a:p>
      </dgm:t>
    </dgm:pt>
    <dgm:pt modelId="{0FA055B8-7018-456C-BC0C-A609DFBA7BC9}">
      <dgm:prSet/>
      <dgm:spPr/>
      <dgm:t>
        <a:bodyPr/>
        <a:lstStyle/>
        <a:p>
          <a:r>
            <a:rPr lang="en-US"/>
            <a:t>Matching Frequency: The frequency of the amplified audio signal matches that of the demodulated signal, which is the frequency of the original audio content</a:t>
          </a:r>
        </a:p>
      </dgm:t>
    </dgm:pt>
    <dgm:pt modelId="{13EA72DC-BAC0-483F-B2EB-4026BB4D2EE2}" type="parTrans" cxnId="{12E1A0C1-EBB7-4D4E-8C5A-22A99B843336}">
      <dgm:prSet/>
      <dgm:spPr/>
      <dgm:t>
        <a:bodyPr/>
        <a:lstStyle/>
        <a:p>
          <a:endParaRPr lang="en-US"/>
        </a:p>
      </dgm:t>
    </dgm:pt>
    <dgm:pt modelId="{630B5EA4-B8D6-4182-81F6-1E9C94D3F379}" type="sibTrans" cxnId="{12E1A0C1-EBB7-4D4E-8C5A-22A99B843336}">
      <dgm:prSet/>
      <dgm:spPr/>
      <dgm:t>
        <a:bodyPr/>
        <a:lstStyle/>
        <a:p>
          <a:endParaRPr lang="en-US"/>
        </a:p>
      </dgm:t>
    </dgm:pt>
    <dgm:pt modelId="{A5806032-38E9-4043-A552-CA72EE8F3C9E}" type="pres">
      <dgm:prSet presAssocID="{C504AC06-5B75-4289-B63E-E07A23EC51FC}" presName="hierChild1" presStyleCnt="0">
        <dgm:presLayoutVars>
          <dgm:chPref val="1"/>
          <dgm:dir/>
          <dgm:animOne val="branch"/>
          <dgm:animLvl val="lvl"/>
          <dgm:resizeHandles/>
        </dgm:presLayoutVars>
      </dgm:prSet>
      <dgm:spPr/>
    </dgm:pt>
    <dgm:pt modelId="{29110B9C-FF81-46C6-AD7B-78844C01B4F7}" type="pres">
      <dgm:prSet presAssocID="{84223084-7A23-4455-89A0-8AF566754A94}" presName="hierRoot1" presStyleCnt="0"/>
      <dgm:spPr/>
    </dgm:pt>
    <dgm:pt modelId="{FE8800EC-3ABD-4CFA-9C45-71B8C9117190}" type="pres">
      <dgm:prSet presAssocID="{84223084-7A23-4455-89A0-8AF566754A94}" presName="composite" presStyleCnt="0"/>
      <dgm:spPr/>
    </dgm:pt>
    <dgm:pt modelId="{6D7DE803-BD22-4487-85E3-04708944A4E4}" type="pres">
      <dgm:prSet presAssocID="{84223084-7A23-4455-89A0-8AF566754A94}" presName="background" presStyleLbl="node0" presStyleIdx="0" presStyleCnt="2"/>
      <dgm:spPr/>
    </dgm:pt>
    <dgm:pt modelId="{E74E6574-99CD-4D24-82E3-592531C69D32}" type="pres">
      <dgm:prSet presAssocID="{84223084-7A23-4455-89A0-8AF566754A94}" presName="text" presStyleLbl="fgAcc0" presStyleIdx="0" presStyleCnt="2">
        <dgm:presLayoutVars>
          <dgm:chPref val="3"/>
        </dgm:presLayoutVars>
      </dgm:prSet>
      <dgm:spPr/>
    </dgm:pt>
    <dgm:pt modelId="{BB951191-6F49-4EF0-ACE3-D62546B45A21}" type="pres">
      <dgm:prSet presAssocID="{84223084-7A23-4455-89A0-8AF566754A94}" presName="hierChild2" presStyleCnt="0"/>
      <dgm:spPr/>
    </dgm:pt>
    <dgm:pt modelId="{ACDAE20A-98E6-4147-A9F7-E745FFD62EFD}" type="pres">
      <dgm:prSet presAssocID="{0FA055B8-7018-456C-BC0C-A609DFBA7BC9}" presName="hierRoot1" presStyleCnt="0"/>
      <dgm:spPr/>
    </dgm:pt>
    <dgm:pt modelId="{DB7CE343-8BB3-42C1-B52C-7473747F3DDC}" type="pres">
      <dgm:prSet presAssocID="{0FA055B8-7018-456C-BC0C-A609DFBA7BC9}" presName="composite" presStyleCnt="0"/>
      <dgm:spPr/>
    </dgm:pt>
    <dgm:pt modelId="{22CDE09A-B4E4-4C5D-98D6-F2A8FB209C27}" type="pres">
      <dgm:prSet presAssocID="{0FA055B8-7018-456C-BC0C-A609DFBA7BC9}" presName="background" presStyleLbl="node0" presStyleIdx="1" presStyleCnt="2"/>
      <dgm:spPr/>
    </dgm:pt>
    <dgm:pt modelId="{4E18AA33-32E7-4977-818A-47A98DDC242E}" type="pres">
      <dgm:prSet presAssocID="{0FA055B8-7018-456C-BC0C-A609DFBA7BC9}" presName="text" presStyleLbl="fgAcc0" presStyleIdx="1" presStyleCnt="2">
        <dgm:presLayoutVars>
          <dgm:chPref val="3"/>
        </dgm:presLayoutVars>
      </dgm:prSet>
      <dgm:spPr/>
    </dgm:pt>
    <dgm:pt modelId="{A2A1C174-5782-4560-8317-28A01C02CCAB}" type="pres">
      <dgm:prSet presAssocID="{0FA055B8-7018-456C-BC0C-A609DFBA7BC9}" presName="hierChild2" presStyleCnt="0"/>
      <dgm:spPr/>
    </dgm:pt>
  </dgm:ptLst>
  <dgm:cxnLst>
    <dgm:cxn modelId="{E9A1D61B-69A0-4EED-9C94-EB4C02E5FEC2}" type="presOf" srcId="{84223084-7A23-4455-89A0-8AF566754A94}" destId="{E74E6574-99CD-4D24-82E3-592531C69D32}" srcOrd="0" destOrd="0" presId="urn:microsoft.com/office/officeart/2005/8/layout/hierarchy1"/>
    <dgm:cxn modelId="{3A70B763-4493-4EE3-AC95-D5097FF22B30}" type="presOf" srcId="{0FA055B8-7018-456C-BC0C-A609DFBA7BC9}" destId="{4E18AA33-32E7-4977-818A-47A98DDC242E}" srcOrd="0" destOrd="0" presId="urn:microsoft.com/office/officeart/2005/8/layout/hierarchy1"/>
    <dgm:cxn modelId="{0ECE9484-2434-4C13-9781-AB779ACE5950}" type="presOf" srcId="{C504AC06-5B75-4289-B63E-E07A23EC51FC}" destId="{A5806032-38E9-4043-A552-CA72EE8F3C9E}" srcOrd="0" destOrd="0" presId="urn:microsoft.com/office/officeart/2005/8/layout/hierarchy1"/>
    <dgm:cxn modelId="{12E1A0C1-EBB7-4D4E-8C5A-22A99B843336}" srcId="{C504AC06-5B75-4289-B63E-E07A23EC51FC}" destId="{0FA055B8-7018-456C-BC0C-A609DFBA7BC9}" srcOrd="1" destOrd="0" parTransId="{13EA72DC-BAC0-483F-B2EB-4026BB4D2EE2}" sibTransId="{630B5EA4-B8D6-4182-81F6-1E9C94D3F379}"/>
    <dgm:cxn modelId="{1CD959D5-D872-4C66-B899-1F847BCBB7F9}" srcId="{C504AC06-5B75-4289-B63E-E07A23EC51FC}" destId="{84223084-7A23-4455-89A0-8AF566754A94}" srcOrd="0" destOrd="0" parTransId="{3FEF801D-72AF-4F42-9861-CD0ABDDE0F00}" sibTransId="{25C4EACD-BD98-4E42-B215-288ABC47ACE5}"/>
    <dgm:cxn modelId="{CD9131B5-6277-4C25-BDF5-472A551A6D78}" type="presParOf" srcId="{A5806032-38E9-4043-A552-CA72EE8F3C9E}" destId="{29110B9C-FF81-46C6-AD7B-78844C01B4F7}" srcOrd="0" destOrd="0" presId="urn:microsoft.com/office/officeart/2005/8/layout/hierarchy1"/>
    <dgm:cxn modelId="{71FE4030-38B4-4DCF-9AA5-BA45C825A0FE}" type="presParOf" srcId="{29110B9C-FF81-46C6-AD7B-78844C01B4F7}" destId="{FE8800EC-3ABD-4CFA-9C45-71B8C9117190}" srcOrd="0" destOrd="0" presId="urn:microsoft.com/office/officeart/2005/8/layout/hierarchy1"/>
    <dgm:cxn modelId="{B644AD86-2F01-41C1-8EB0-3DA3B1DBBE19}" type="presParOf" srcId="{FE8800EC-3ABD-4CFA-9C45-71B8C9117190}" destId="{6D7DE803-BD22-4487-85E3-04708944A4E4}" srcOrd="0" destOrd="0" presId="urn:microsoft.com/office/officeart/2005/8/layout/hierarchy1"/>
    <dgm:cxn modelId="{D10B0CF0-8C68-4F70-929D-A4A3B19853EF}" type="presParOf" srcId="{FE8800EC-3ABD-4CFA-9C45-71B8C9117190}" destId="{E74E6574-99CD-4D24-82E3-592531C69D32}" srcOrd="1" destOrd="0" presId="urn:microsoft.com/office/officeart/2005/8/layout/hierarchy1"/>
    <dgm:cxn modelId="{424E476F-98BE-4FD5-A52E-99F1E63A92C9}" type="presParOf" srcId="{29110B9C-FF81-46C6-AD7B-78844C01B4F7}" destId="{BB951191-6F49-4EF0-ACE3-D62546B45A21}" srcOrd="1" destOrd="0" presId="urn:microsoft.com/office/officeart/2005/8/layout/hierarchy1"/>
    <dgm:cxn modelId="{70C47E3D-DC00-4B09-8E2E-B83BEA8C6E1C}" type="presParOf" srcId="{A5806032-38E9-4043-A552-CA72EE8F3C9E}" destId="{ACDAE20A-98E6-4147-A9F7-E745FFD62EFD}" srcOrd="1" destOrd="0" presId="urn:microsoft.com/office/officeart/2005/8/layout/hierarchy1"/>
    <dgm:cxn modelId="{707C6E5A-8152-4442-9532-8BE4BC36BCBF}" type="presParOf" srcId="{ACDAE20A-98E6-4147-A9F7-E745FFD62EFD}" destId="{DB7CE343-8BB3-42C1-B52C-7473747F3DDC}" srcOrd="0" destOrd="0" presId="urn:microsoft.com/office/officeart/2005/8/layout/hierarchy1"/>
    <dgm:cxn modelId="{1DCAD70D-B842-4722-88FC-5D543A78C226}" type="presParOf" srcId="{DB7CE343-8BB3-42C1-B52C-7473747F3DDC}" destId="{22CDE09A-B4E4-4C5D-98D6-F2A8FB209C27}" srcOrd="0" destOrd="0" presId="urn:microsoft.com/office/officeart/2005/8/layout/hierarchy1"/>
    <dgm:cxn modelId="{684D1B57-6754-4493-825A-8BCA3C19F600}" type="presParOf" srcId="{DB7CE343-8BB3-42C1-B52C-7473747F3DDC}" destId="{4E18AA33-32E7-4977-818A-47A98DDC242E}" srcOrd="1" destOrd="0" presId="urn:microsoft.com/office/officeart/2005/8/layout/hierarchy1"/>
    <dgm:cxn modelId="{EC302C56-D25A-4AC9-A4F4-A39E17C48486}" type="presParOf" srcId="{ACDAE20A-98E6-4147-A9F7-E745FFD62EFD}" destId="{A2A1C174-5782-4560-8317-28A01C02CCAB}"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DD7767-5136-4133-AAA9-010B23AB6D13}">
      <dsp:nvSpPr>
        <dsp:cNvPr id="0" name=""/>
        <dsp:cNvSpPr/>
      </dsp:nvSpPr>
      <dsp:spPr>
        <a:xfrm>
          <a:off x="1282" y="271606"/>
          <a:ext cx="4501667" cy="285855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A47524-4FA3-4E01-8E9C-C3BB45FC5B89}">
      <dsp:nvSpPr>
        <dsp:cNvPr id="0" name=""/>
        <dsp:cNvSpPr/>
      </dsp:nvSpPr>
      <dsp:spPr>
        <a:xfrm>
          <a:off x="501467" y="746782"/>
          <a:ext cx="4501667" cy="285855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Constant Amplitude: The consistency in the amplitude of the sine wave correspond to the limited variation of the original audio signal's loudness or intensity, for the purpose of this project</a:t>
          </a:r>
        </a:p>
      </dsp:txBody>
      <dsp:txXfrm>
        <a:off x="585191" y="830506"/>
        <a:ext cx="4334219" cy="2691110"/>
      </dsp:txXfrm>
    </dsp:sp>
    <dsp:sp modelId="{FFB0B161-9C12-4468-8745-B72930C8B955}">
      <dsp:nvSpPr>
        <dsp:cNvPr id="0" name=""/>
        <dsp:cNvSpPr/>
      </dsp:nvSpPr>
      <dsp:spPr>
        <a:xfrm>
          <a:off x="5503320" y="271606"/>
          <a:ext cx="4501667" cy="285855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84472E-7B63-4FBA-BCE4-E42515B194A2}">
      <dsp:nvSpPr>
        <dsp:cNvPr id="0" name=""/>
        <dsp:cNvSpPr/>
      </dsp:nvSpPr>
      <dsp:spPr>
        <a:xfrm>
          <a:off x="6003505" y="746782"/>
          <a:ext cx="4501667" cy="285855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Sine Wave Shape: The sine wave shape of the modulating signal is indicative of a pure audio tone</a:t>
          </a:r>
        </a:p>
      </dsp:txBody>
      <dsp:txXfrm>
        <a:off x="6087229" y="830506"/>
        <a:ext cx="4334219" cy="26911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DF0FAC-E2BA-4D21-A637-5EDD4D305695}">
      <dsp:nvSpPr>
        <dsp:cNvPr id="0" name=""/>
        <dsp:cNvSpPr/>
      </dsp:nvSpPr>
      <dsp:spPr>
        <a:xfrm>
          <a:off x="0"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9438FC-D479-4F46-84B5-C2DC56E7B478}">
      <dsp:nvSpPr>
        <dsp:cNvPr id="0" name=""/>
        <dsp:cNvSpPr/>
      </dsp:nvSpPr>
      <dsp:spPr>
        <a:xfrm>
          <a:off x="328612"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Frequency of Carrier Signal: The frequency of the sine wave corresponds to the carrier frequency, which is typically much higher than the audio frequencies being transmitted, as can be seen by comparing the two graphs above</a:t>
          </a:r>
        </a:p>
      </dsp:txBody>
      <dsp:txXfrm>
        <a:off x="383617" y="1450847"/>
        <a:ext cx="2847502" cy="1768010"/>
      </dsp:txXfrm>
    </dsp:sp>
    <dsp:sp modelId="{0CE3814E-363F-42D2-A161-BD28C4944934}">
      <dsp:nvSpPr>
        <dsp:cNvPr id="0" name=""/>
        <dsp:cNvSpPr/>
      </dsp:nvSpPr>
      <dsp:spPr>
        <a:xfrm>
          <a:off x="3614737"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637CDF-F24A-4E53-B689-B8AEE20062CF}">
      <dsp:nvSpPr>
        <dsp:cNvPr id="0" name=""/>
        <dsp:cNvSpPr/>
      </dsp:nvSpPr>
      <dsp:spPr>
        <a:xfrm>
          <a:off x="3943350"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Steady Amplitude: The steady and consistent amplitude of the sine wave indicates that the carrier signal's amplitude is not varying</a:t>
          </a:r>
        </a:p>
      </dsp:txBody>
      <dsp:txXfrm>
        <a:off x="3998355" y="1450847"/>
        <a:ext cx="2847502" cy="1768010"/>
      </dsp:txXfrm>
    </dsp:sp>
    <dsp:sp modelId="{C09B51C6-8F32-4BED-9587-E9B55E2486B6}">
      <dsp:nvSpPr>
        <dsp:cNvPr id="0" name=""/>
        <dsp:cNvSpPr/>
      </dsp:nvSpPr>
      <dsp:spPr>
        <a:xfrm>
          <a:off x="7229475"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A9F59D-E246-4B12-8ABD-B3001C885E9A}">
      <dsp:nvSpPr>
        <dsp:cNvPr id="0" name=""/>
        <dsp:cNvSpPr/>
      </dsp:nvSpPr>
      <dsp:spPr>
        <a:xfrm>
          <a:off x="7558087"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Sine Wave Shape: The smooth oscillation of the sine wave indicates that the carrier signal maintains its sinusoidal shape throughout time</a:t>
          </a:r>
        </a:p>
      </dsp:txBody>
      <dsp:txXfrm>
        <a:off x="7613092" y="1450847"/>
        <a:ext cx="2847502" cy="17680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DF0FAC-E2BA-4D21-A637-5EDD4D305695}">
      <dsp:nvSpPr>
        <dsp:cNvPr id="0" name=""/>
        <dsp:cNvSpPr/>
      </dsp:nvSpPr>
      <dsp:spPr>
        <a:xfrm>
          <a:off x="3080" y="1364280"/>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9438FC-D479-4F46-84B5-C2DC56E7B478}">
      <dsp:nvSpPr>
        <dsp:cNvPr id="0" name=""/>
        <dsp:cNvSpPr/>
      </dsp:nvSpPr>
      <dsp:spPr>
        <a:xfrm>
          <a:off x="247486" y="1596465"/>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solidFill>
                <a:srgbClr val="444444"/>
              </a:solidFill>
              <a:latin typeface="Calibri"/>
              <a:ea typeface="Calibri"/>
              <a:cs typeface="Calibri"/>
            </a:rPr>
            <a:t>Amplitude Variations: The pronounced amplitude variations in the waveform correspond to the variations in the original audio signal's loudness or intensity</a:t>
          </a:r>
        </a:p>
      </dsp:txBody>
      <dsp:txXfrm>
        <a:off x="288396" y="1637375"/>
        <a:ext cx="2117829" cy="1314957"/>
      </dsp:txXfrm>
    </dsp:sp>
    <dsp:sp modelId="{0CE3814E-363F-42D2-A161-BD28C4944934}">
      <dsp:nvSpPr>
        <dsp:cNvPr id="0" name=""/>
        <dsp:cNvSpPr/>
      </dsp:nvSpPr>
      <dsp:spPr>
        <a:xfrm>
          <a:off x="2691541" y="1364280"/>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637CDF-F24A-4E53-B689-B8AEE20062CF}">
      <dsp:nvSpPr>
        <dsp:cNvPr id="0" name=""/>
        <dsp:cNvSpPr/>
      </dsp:nvSpPr>
      <dsp:spPr>
        <a:xfrm>
          <a:off x="2935947" y="1596465"/>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solidFill>
                <a:srgbClr val="444444"/>
              </a:solidFill>
              <a:latin typeface="Calibri"/>
              <a:ea typeface="Calibri"/>
              <a:cs typeface="Calibri"/>
            </a:rPr>
            <a:t>Compression of Amplitude: The "compression" that is observed signifies the amplitude modulation of the carrier signal</a:t>
          </a:r>
        </a:p>
      </dsp:txBody>
      <dsp:txXfrm>
        <a:off x="2976857" y="1637375"/>
        <a:ext cx="2117829" cy="1314957"/>
      </dsp:txXfrm>
    </dsp:sp>
    <dsp:sp modelId="{25FBE5CE-E23E-4C46-8315-F79DC6D5FBDD}">
      <dsp:nvSpPr>
        <dsp:cNvPr id="0" name=""/>
        <dsp:cNvSpPr/>
      </dsp:nvSpPr>
      <dsp:spPr>
        <a:xfrm>
          <a:off x="5380002" y="1364280"/>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46E2CA-28D0-4F24-93C3-4BB69499AFA2}">
      <dsp:nvSpPr>
        <dsp:cNvPr id="0" name=""/>
        <dsp:cNvSpPr/>
      </dsp:nvSpPr>
      <dsp:spPr>
        <a:xfrm>
          <a:off x="5624408" y="1596465"/>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solidFill>
                <a:srgbClr val="444444"/>
              </a:solidFill>
              <a:latin typeface="Calibri"/>
              <a:ea typeface="Calibri"/>
              <a:cs typeface="Calibri"/>
            </a:rPr>
            <a:t>Sub-Compressed Segments: The sub-compressed sections represent specific periods where the audio signal's amplitude varies more dramatically</a:t>
          </a:r>
        </a:p>
      </dsp:txBody>
      <dsp:txXfrm>
        <a:off x="5665318" y="1637375"/>
        <a:ext cx="2117829" cy="1314957"/>
      </dsp:txXfrm>
    </dsp:sp>
    <dsp:sp modelId="{C09B51C6-8F32-4BED-9587-E9B55E2486B6}">
      <dsp:nvSpPr>
        <dsp:cNvPr id="0" name=""/>
        <dsp:cNvSpPr/>
      </dsp:nvSpPr>
      <dsp:spPr>
        <a:xfrm>
          <a:off x="8068463" y="1364280"/>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A9F59D-E246-4B12-8ABD-B3001C885E9A}">
      <dsp:nvSpPr>
        <dsp:cNvPr id="0" name=""/>
        <dsp:cNvSpPr/>
      </dsp:nvSpPr>
      <dsp:spPr>
        <a:xfrm>
          <a:off x="8312869" y="1596465"/>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solidFill>
                <a:srgbClr val="444444"/>
              </a:solidFill>
              <a:latin typeface="Calibri"/>
              <a:ea typeface="Calibri"/>
              <a:cs typeface="Calibri"/>
            </a:rPr>
            <a:t>Similar Crests and Troughs: The similarity in crests and troughs within the sub-compressed segments indicates that the audio signal's characteristics are consistent over short intervals</a:t>
          </a:r>
        </a:p>
      </dsp:txBody>
      <dsp:txXfrm>
        <a:off x="8353779" y="1637375"/>
        <a:ext cx="2117829" cy="131495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0598E1-08F3-4B38-A384-D378C1F217C8}">
      <dsp:nvSpPr>
        <dsp:cNvPr id="0" name=""/>
        <dsp:cNvSpPr/>
      </dsp:nvSpPr>
      <dsp:spPr>
        <a:xfrm>
          <a:off x="0"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F8ED5D-707C-41EF-A6CF-D45AF480B062}">
      <dsp:nvSpPr>
        <dsp:cNvPr id="0" name=""/>
        <dsp:cNvSpPr/>
      </dsp:nvSpPr>
      <dsp:spPr>
        <a:xfrm>
          <a:off x="328612"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Amplitude Variations: The subtle amplitude variations you're observing are a result of the demodulation process</a:t>
          </a:r>
        </a:p>
      </dsp:txBody>
      <dsp:txXfrm>
        <a:off x="383617" y="1450847"/>
        <a:ext cx="2847502" cy="1768010"/>
      </dsp:txXfrm>
    </dsp:sp>
    <dsp:sp modelId="{BF57D674-CF58-4BD2-A510-14E60BFA7069}">
      <dsp:nvSpPr>
        <dsp:cNvPr id="0" name=""/>
        <dsp:cNvSpPr/>
      </dsp:nvSpPr>
      <dsp:spPr>
        <a:xfrm>
          <a:off x="3614737"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5F12D1-E211-4367-9DEF-18FB2231373A}">
      <dsp:nvSpPr>
        <dsp:cNvPr id="0" name=""/>
        <dsp:cNvSpPr/>
      </dsp:nvSpPr>
      <dsp:spPr>
        <a:xfrm>
          <a:off x="3943350"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Slight Wave Distortion: The additional wavy variations in the sine wave are introduced during the demodulation process</a:t>
          </a:r>
        </a:p>
      </dsp:txBody>
      <dsp:txXfrm>
        <a:off x="3998355" y="1450847"/>
        <a:ext cx="2847502" cy="1768010"/>
      </dsp:txXfrm>
    </dsp:sp>
    <dsp:sp modelId="{86E7A233-8D37-4C86-A4A9-C96A3C5F43F5}">
      <dsp:nvSpPr>
        <dsp:cNvPr id="0" name=""/>
        <dsp:cNvSpPr/>
      </dsp:nvSpPr>
      <dsp:spPr>
        <a:xfrm>
          <a:off x="7229475"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545782-B3A5-48C4-8229-80929EFAB849}">
      <dsp:nvSpPr>
        <dsp:cNvPr id="0" name=""/>
        <dsp:cNvSpPr/>
      </dsp:nvSpPr>
      <dsp:spPr>
        <a:xfrm>
          <a:off x="7558087"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Demodulated Audio Content: The graph represents the demodulated audio signal that has been successfully extracted from the received AM signal</a:t>
          </a:r>
        </a:p>
      </dsp:txBody>
      <dsp:txXfrm>
        <a:off x="7613092" y="1450847"/>
        <a:ext cx="2847502" cy="176801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72E8AC-8486-4BD2-949C-0BF2A99962D0}">
      <dsp:nvSpPr>
        <dsp:cNvPr id="0" name=""/>
        <dsp:cNvSpPr/>
      </dsp:nvSpPr>
      <dsp:spPr>
        <a:xfrm>
          <a:off x="0"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1D2B7E-1518-4A1A-A65A-291270FF0DAD}">
      <dsp:nvSpPr>
        <dsp:cNvPr id="0" name=""/>
        <dsp:cNvSpPr/>
      </dsp:nvSpPr>
      <dsp:spPr>
        <a:xfrm>
          <a:off x="328612"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Amplitude Variations: The increased and more noticeable amplitude variations are a direct result of the amplitude modulation process</a:t>
          </a:r>
        </a:p>
      </dsp:txBody>
      <dsp:txXfrm>
        <a:off x="383617" y="1450847"/>
        <a:ext cx="2847502" cy="1768010"/>
      </dsp:txXfrm>
    </dsp:sp>
    <dsp:sp modelId="{A3445B5D-A253-4B69-8839-7CA551D1E5E2}">
      <dsp:nvSpPr>
        <dsp:cNvPr id="0" name=""/>
        <dsp:cNvSpPr/>
      </dsp:nvSpPr>
      <dsp:spPr>
        <a:xfrm>
          <a:off x="3614737"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FCF583-46EB-41BF-860A-8FA1C4BE34BA}">
      <dsp:nvSpPr>
        <dsp:cNvPr id="0" name=""/>
        <dsp:cNvSpPr/>
      </dsp:nvSpPr>
      <dsp:spPr>
        <a:xfrm>
          <a:off x="3943350"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Wavier Waveform: The larger and more pronounced wavy variations in the sine wave are indicative of the characteristics of the original audio signal that was used to modulate the carrier</a:t>
          </a:r>
        </a:p>
      </dsp:txBody>
      <dsp:txXfrm>
        <a:off x="3998355" y="1450847"/>
        <a:ext cx="2847502" cy="1768010"/>
      </dsp:txXfrm>
    </dsp:sp>
    <dsp:sp modelId="{2C9A0FF5-4E93-4FE9-9B28-986F56C03F0D}">
      <dsp:nvSpPr>
        <dsp:cNvPr id="0" name=""/>
        <dsp:cNvSpPr/>
      </dsp:nvSpPr>
      <dsp:spPr>
        <a:xfrm>
          <a:off x="7229475"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9A2F4D-BB23-41B7-9D33-CAFF4101C0AF}">
      <dsp:nvSpPr>
        <dsp:cNvPr id="0" name=""/>
        <dsp:cNvSpPr/>
      </dsp:nvSpPr>
      <dsp:spPr>
        <a:xfrm>
          <a:off x="7558087"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Recovered Audio Content: The graph illustrates the demodulated audio signal, which has been successfully recovered from the received AM signal</a:t>
          </a:r>
        </a:p>
      </dsp:txBody>
      <dsp:txXfrm>
        <a:off x="7613092" y="1450847"/>
        <a:ext cx="2847502" cy="176801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7DE803-BD22-4487-85E3-04708944A4E4}">
      <dsp:nvSpPr>
        <dsp:cNvPr id="0" name=""/>
        <dsp:cNvSpPr/>
      </dsp:nvSpPr>
      <dsp:spPr>
        <a:xfrm>
          <a:off x="1283" y="510443"/>
          <a:ext cx="4505585" cy="28610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4E6574-99CD-4D24-82E3-592531C69D32}">
      <dsp:nvSpPr>
        <dsp:cNvPr id="0" name=""/>
        <dsp:cNvSpPr/>
      </dsp:nvSpPr>
      <dsp:spPr>
        <a:xfrm>
          <a:off x="501904" y="986033"/>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Amplitude Variations: The amplitude variations in the amplified audio signal match those of the demodulated signal, but the difference is that, the amplified audio signal has a higher amplitude compared to the demodulated signal in its pure form</a:t>
          </a:r>
        </a:p>
      </dsp:txBody>
      <dsp:txXfrm>
        <a:off x="585701" y="1069830"/>
        <a:ext cx="4337991" cy="2693452"/>
      </dsp:txXfrm>
    </dsp:sp>
    <dsp:sp modelId="{22CDE09A-B4E4-4C5D-98D6-F2A8FB209C27}">
      <dsp:nvSpPr>
        <dsp:cNvPr id="0" name=""/>
        <dsp:cNvSpPr/>
      </dsp:nvSpPr>
      <dsp:spPr>
        <a:xfrm>
          <a:off x="5508110" y="510443"/>
          <a:ext cx="4505585" cy="28610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E18AA33-32E7-4977-818A-47A98DDC242E}">
      <dsp:nvSpPr>
        <dsp:cNvPr id="0" name=""/>
        <dsp:cNvSpPr/>
      </dsp:nvSpPr>
      <dsp:spPr>
        <a:xfrm>
          <a:off x="6008730" y="986033"/>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Matching Frequency: The frequency of the amplified audio signal matches that of the demodulated signal, which is the frequency of the original audio content</a:t>
          </a:r>
        </a:p>
      </dsp:txBody>
      <dsp:txXfrm>
        <a:off x="6092527" y="1069830"/>
        <a:ext cx="4337991" cy="269345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999A8DD2-C443-44AD-85B3-4CE72B962C5F}" type="datetimeFigureOut">
              <a:rPr lang="en-US" smtClean="0"/>
              <a:t>8/27/2023</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518915670"/>
      </p:ext>
    </p:extLst>
  </p:cSld>
  <p:clrMapOvr>
    <a:masterClrMapping/>
  </p:clrMapOvr>
  <p:extLst>
    <p:ext uri="{DCECCB84-F9BA-43D5-87BE-67443E8EF086}">
      <p15:sldGuideLst xmlns:p15="http://schemas.microsoft.com/office/powerpoint/2012/main">
        <p15:guide id="3" orient="horz" pos="2160">
          <p15:clr>
            <a:srgbClr val="FBAE40"/>
          </p15:clr>
        </p15:guide>
        <p15:guide id="4"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999A8DD2-C443-44AD-85B3-4CE72B962C5F}" type="datetimeFigureOut">
              <a:rPr lang="en-US" smtClean="0"/>
              <a:t>8/27/2023</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479110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99A8DD2-C443-44AD-85B3-4CE72B962C5F}" type="datetimeFigureOut">
              <a:rPr lang="en-US" smtClean="0"/>
              <a:t>8/27/2023</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4546156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8/27/2023</a:t>
            </a:fld>
            <a:endParaRPr lang="en-US"/>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874780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8/27/2023</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0797414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8/27/2023</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966475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8/27/2023</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0014614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8/27/2023</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969182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8/27/2023</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503900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8/27/2023</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211963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8/27/2023</a:t>
            </a:fld>
            <a:endParaRPr lang="en-US"/>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052126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99A8DD2-C443-44AD-85B3-4CE72B962C5F}" type="datetimeFigureOut">
              <a:rPr lang="en-US" smtClean="0"/>
              <a:t>8/27/2023</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42125134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8/27/2023</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1822120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8/27/2023</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4670984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8/27/2023</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25850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999A8DD2-C443-44AD-85B3-4CE72B962C5F}" type="datetimeFigureOut">
              <a:rPr lang="en-US" smtClean="0"/>
              <a:t>8/27/2023</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147446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99A8DD2-C443-44AD-85B3-4CE72B962C5F}" type="datetimeFigureOut">
              <a:rPr lang="en-US" smtClean="0"/>
              <a:t>8/27/2023</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393326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999A8DD2-C443-44AD-85B3-4CE72B962C5F}" type="datetimeFigureOut">
              <a:rPr lang="en-US" smtClean="0"/>
              <a:t>8/27/2023</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43998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999A8DD2-C443-44AD-85B3-4CE72B962C5F}" type="datetimeFigureOut">
              <a:rPr lang="en-US" smtClean="0"/>
              <a:t>8/27/2023</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524255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999A8DD2-C443-44AD-85B3-4CE72B962C5F}" type="datetimeFigureOut">
              <a:rPr lang="en-US" smtClean="0"/>
              <a:t>8/27/2023</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802221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999A8DD2-C443-44AD-85B3-4CE72B962C5F}" type="datetimeFigureOut">
              <a:rPr lang="en-US" smtClean="0"/>
              <a:t>8/27/2023</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340634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99A8DD2-C443-44AD-85B3-4CE72B962C5F}" type="datetimeFigureOut">
              <a:rPr lang="en-US" smtClean="0"/>
              <a:t>8/27/2023</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0552021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999A8DD2-C443-44AD-85B3-4CE72B962C5F}" type="datetimeFigureOut">
              <a:rPr lang="en-US" smtClean="0"/>
              <a:t>8/27/2023</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FA4FCA09-A334-4A38-8A78-E51DCD588AB3}" type="slidenum">
              <a:rPr lang="en-US" smtClean="0"/>
              <a:t>‹#›</a:t>
            </a:fld>
            <a:endParaRPr lang="en-US"/>
          </a:p>
        </p:txBody>
      </p:sp>
    </p:spTree>
    <p:extLst>
      <p:ext uri="{BB962C8B-B14F-4D97-AF65-F5344CB8AC3E}">
        <p14:creationId xmlns:p14="http://schemas.microsoft.com/office/powerpoint/2010/main" val="73148648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160">
          <p15:clr>
            <a:srgbClr val="F26B43"/>
          </p15:clr>
        </p15:guide>
        <p15:guide id="4"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8/27/2023</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6582340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3.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13.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4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ctrTitle"/>
          </p:nvPr>
        </p:nvSpPr>
        <p:spPr>
          <a:xfrm>
            <a:off x="8025187" y="1367841"/>
            <a:ext cx="3509383" cy="2241755"/>
          </a:xfrm>
        </p:spPr>
        <p:txBody>
          <a:bodyPr>
            <a:normAutofit/>
          </a:bodyPr>
          <a:lstStyle/>
          <a:p>
            <a:r>
              <a:rPr lang="en-US" sz="3200"/>
              <a:t>group 8 linear circuits</a:t>
            </a:r>
          </a:p>
        </p:txBody>
      </p:sp>
      <p:pic>
        <p:nvPicPr>
          <p:cNvPr id="3" name="Picture 2">
            <a:extLst>
              <a:ext uri="{FF2B5EF4-FFF2-40B4-BE49-F238E27FC236}">
                <a16:creationId xmlns:a16="http://schemas.microsoft.com/office/drawing/2014/main" id="{1820D86D-37DF-8649-ED08-3DD8CA6C4ECF}"/>
              </a:ext>
            </a:extLst>
          </p:cNvPr>
          <p:cNvPicPr>
            <a:picLocks noChangeAspect="1"/>
          </p:cNvPicPr>
          <p:nvPr/>
        </p:nvPicPr>
        <p:blipFill rotWithShape="1">
          <a:blip r:embed="rId2"/>
          <a:srcRect r="28393" b="-3"/>
          <a:stretch/>
        </p:blipFill>
        <p:spPr>
          <a:xfrm>
            <a:off x="2" y="10"/>
            <a:ext cx="7367752" cy="6857990"/>
          </a:xfrm>
          <a:prstGeom prst="rect">
            <a:avLst/>
          </a:prstGeom>
        </p:spPr>
      </p:pic>
    </p:spTree>
    <p:extLst>
      <p:ext uri="{BB962C8B-B14F-4D97-AF65-F5344CB8AC3E}">
        <p14:creationId xmlns:p14="http://schemas.microsoft.com/office/powerpoint/2010/main" val="14453482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09600" y="740534"/>
            <a:ext cx="3912637" cy="5483059"/>
          </a:xfrm>
        </p:spPr>
        <p:txBody>
          <a:bodyPr anchor="b">
            <a:normAutofit/>
          </a:bodyPr>
          <a:lstStyle/>
          <a:p>
            <a:r>
              <a:rPr lang="en-US" dirty="0"/>
              <a:t>Requirement analysis and specifications</a:t>
            </a:r>
          </a:p>
        </p:txBody>
      </p:sp>
      <p:sp>
        <p:nvSpPr>
          <p:cNvPr id="3" name="Content Placeholder"/>
          <p:cNvSpPr>
            <a:spLocks noGrp="1"/>
          </p:cNvSpPr>
          <p:nvPr>
            <p:ph idx="1"/>
          </p:nvPr>
        </p:nvSpPr>
        <p:spPr>
          <a:xfrm>
            <a:off x="5455920" y="740534"/>
            <a:ext cx="5865224" cy="5483059"/>
          </a:xfrm>
        </p:spPr>
        <p:txBody>
          <a:bodyPr>
            <a:normAutofit/>
          </a:bodyPr>
          <a:lstStyle/>
          <a:p>
            <a:pPr lvl="0">
              <a:lnSpc>
                <a:spcPct val="110000"/>
              </a:lnSpc>
            </a:pPr>
            <a:r>
              <a:rPr lang="en-US" sz="1700"/>
              <a:t>RF Reception: The system must effectively receive AM radio signals within the specified frequency range</a:t>
            </a:r>
          </a:p>
          <a:p>
            <a:pPr lvl="0">
              <a:lnSpc>
                <a:spcPct val="110000"/>
              </a:lnSpc>
            </a:pPr>
            <a:r>
              <a:rPr lang="en-US" sz="1700"/>
              <a:t>Frequency Tuning: Users should be able to tune the receiver to different AM radio stations using a user-friendly tuning mechanism</a:t>
            </a:r>
          </a:p>
          <a:p>
            <a:pPr lvl="0">
              <a:lnSpc>
                <a:spcPct val="110000"/>
              </a:lnSpc>
            </a:pPr>
            <a:r>
              <a:rPr lang="en-US" sz="1700"/>
              <a:t>Demodulation: The system must accurately demodulate the AM signal to extract the original audio content</a:t>
            </a:r>
          </a:p>
          <a:p>
            <a:pPr lvl="0">
              <a:lnSpc>
                <a:spcPct val="110000"/>
              </a:lnSpc>
            </a:pPr>
            <a:r>
              <a:rPr lang="en-US" sz="1700"/>
              <a:t>Audio Playback: The demodulated audio signal should be amplified and played back through speakers or headphones</a:t>
            </a:r>
          </a:p>
          <a:p>
            <a:pPr lvl="0">
              <a:lnSpc>
                <a:spcPct val="110000"/>
              </a:lnSpc>
            </a:pPr>
            <a:r>
              <a:rPr lang="en-US" sz="1700"/>
              <a:t>Selectivity: The system should have effective selectivity to separate desired signals from interference and adjacent stations</a:t>
            </a:r>
          </a:p>
          <a:p>
            <a:pPr lvl="0">
              <a:lnSpc>
                <a:spcPct val="110000"/>
              </a:lnSpc>
            </a:pPr>
            <a:r>
              <a:rPr lang="en-US" sz="1700"/>
              <a:t>Noise Reduction: The receiver should incorporate noise reduction techniques to improve audio quality</a:t>
            </a:r>
          </a:p>
        </p:txBody>
      </p:sp>
      <p:sp>
        <p:nvSpPr>
          <p:cNvPr id="9" name="Date Placeholder 3">
            <a:extLst>
              <a:ext uri="{FF2B5EF4-FFF2-40B4-BE49-F238E27FC236}">
                <a16:creationId xmlns:a16="http://schemas.microsoft.com/office/drawing/2014/main" id="{D14E27A8-9F51-B159-DB58-EEA8B9E37D42}"/>
              </a:ext>
            </a:extLst>
          </p:cNvPr>
          <p:cNvSpPr>
            <a:spLocks noGrp="1"/>
          </p:cNvSpPr>
          <p:nvPr>
            <p:ph type="dt" sz="half" idx="10"/>
          </p:nvPr>
        </p:nvSpPr>
        <p:spPr>
          <a:xfrm>
            <a:off x="137160" y="6453002"/>
            <a:ext cx="3494314" cy="365125"/>
          </a:xfrm>
        </p:spPr>
        <p:txBody>
          <a:bodyPr/>
          <a:lstStyle/>
          <a:p>
            <a:pPr>
              <a:spcAft>
                <a:spcPts val="600"/>
              </a:spcAft>
            </a:pPr>
            <a:fld id="{519E3814-8E6D-46C8-8C68-F6524630DD61}" type="datetime1">
              <a:rPr lang="en-US" smtClean="0"/>
              <a:pPr>
                <a:spcAft>
                  <a:spcPts val="600"/>
                </a:spcAft>
              </a:pPr>
              <a:t>8/27/2023</a:t>
            </a:fld>
            <a:endParaRPr lang="en-US"/>
          </a:p>
        </p:txBody>
      </p:sp>
      <p:sp>
        <p:nvSpPr>
          <p:cNvPr id="11" name="Footer Placeholder 4">
            <a:extLst>
              <a:ext uri="{FF2B5EF4-FFF2-40B4-BE49-F238E27FC236}">
                <a16:creationId xmlns:a16="http://schemas.microsoft.com/office/drawing/2014/main" id="{D15AB39A-133D-638A-1B5F-1CE4C810DDD5}"/>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3" name="Slide Number Placeholder 5">
            <a:extLst>
              <a:ext uri="{FF2B5EF4-FFF2-40B4-BE49-F238E27FC236}">
                <a16:creationId xmlns:a16="http://schemas.microsoft.com/office/drawing/2014/main" id="{17833F42-8235-5903-671F-0D93283DBA55}"/>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10</a:t>
            </a:fld>
            <a:endParaRPr lang="en-US"/>
          </a:p>
        </p:txBody>
      </p:sp>
    </p:spTree>
    <p:extLst>
      <p:ext uri="{BB962C8B-B14F-4D97-AF65-F5344CB8AC3E}">
        <p14:creationId xmlns:p14="http://schemas.microsoft.com/office/powerpoint/2010/main" val="3926228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09600" y="740534"/>
            <a:ext cx="3912637" cy="5483059"/>
          </a:xfrm>
        </p:spPr>
        <p:txBody>
          <a:bodyPr anchor="b">
            <a:normAutofit/>
          </a:bodyPr>
          <a:lstStyle/>
          <a:p>
            <a:r>
              <a:rPr lang="en-US" dirty="0"/>
              <a:t>Requirement analysis and specifications</a:t>
            </a:r>
          </a:p>
        </p:txBody>
      </p:sp>
      <p:sp>
        <p:nvSpPr>
          <p:cNvPr id="3" name="Content Placeholder"/>
          <p:cNvSpPr>
            <a:spLocks noGrp="1"/>
          </p:cNvSpPr>
          <p:nvPr>
            <p:ph idx="1"/>
          </p:nvPr>
        </p:nvSpPr>
        <p:spPr>
          <a:xfrm>
            <a:off x="5455920" y="740534"/>
            <a:ext cx="5865224" cy="5483059"/>
          </a:xfrm>
        </p:spPr>
        <p:txBody>
          <a:bodyPr>
            <a:normAutofit/>
          </a:bodyPr>
          <a:lstStyle/>
          <a:p>
            <a:pPr lvl="0">
              <a:lnSpc>
                <a:spcPct val="110000"/>
              </a:lnSpc>
            </a:pPr>
            <a:r>
              <a:rPr lang="en-US" sz="1500"/>
              <a:t>Sensitivity: The system should have sufficient sensitivity to capture weak AM signals</a:t>
            </a:r>
          </a:p>
          <a:p>
            <a:pPr lvl="0">
              <a:lnSpc>
                <a:spcPct val="110000"/>
              </a:lnSpc>
            </a:pPr>
            <a:r>
              <a:rPr lang="en-US" sz="1500"/>
              <a:t>Audio Quality: Demodulated audio should be clear and free from distortion and noise</a:t>
            </a:r>
          </a:p>
          <a:p>
            <a:pPr lvl="0">
              <a:lnSpc>
                <a:spcPct val="110000"/>
              </a:lnSpc>
            </a:pPr>
            <a:r>
              <a:rPr lang="en-US" sz="1500"/>
              <a:t>Selectivity: Selectivity should be high to reject interference from adjacent stations</a:t>
            </a:r>
          </a:p>
          <a:p>
            <a:pPr lvl="0">
              <a:lnSpc>
                <a:spcPct val="110000"/>
              </a:lnSpc>
            </a:pPr>
            <a:r>
              <a:rPr lang="en-US" sz="1500"/>
              <a:t>Frequency Accuracy: Tuning accuracy should be within acceptable limits to ensure proper station selection</a:t>
            </a:r>
          </a:p>
          <a:p>
            <a:pPr lvl="0">
              <a:lnSpc>
                <a:spcPct val="110000"/>
              </a:lnSpc>
            </a:pPr>
            <a:r>
              <a:rPr lang="en-US" sz="1500"/>
              <a:t>Signal-to-Noise Ratio: The system should provide a high signal-to-noise ratio for optimal audio quality</a:t>
            </a:r>
          </a:p>
          <a:p>
            <a:pPr lvl="0">
              <a:lnSpc>
                <a:spcPct val="110000"/>
              </a:lnSpc>
            </a:pPr>
            <a:r>
              <a:rPr lang="en-US" sz="1500"/>
              <a:t>Antenna: An appropriate AM radio antenna should be designed for efficient reception</a:t>
            </a:r>
          </a:p>
          <a:p>
            <a:pPr lvl="0">
              <a:lnSpc>
                <a:spcPct val="110000"/>
              </a:lnSpc>
            </a:pPr>
            <a:r>
              <a:rPr lang="en-US" sz="1500"/>
              <a:t>Tuner Circuit: A frequency tuning circuit using variable capacitors or varactor diodes should be integrated</a:t>
            </a:r>
          </a:p>
          <a:p>
            <a:pPr lvl="0">
              <a:lnSpc>
                <a:spcPct val="110000"/>
              </a:lnSpc>
            </a:pPr>
            <a:r>
              <a:rPr lang="en-US" sz="1500"/>
              <a:t>Amplifiers: Audio amplification stages should be included for adequate audio playback</a:t>
            </a:r>
          </a:p>
        </p:txBody>
      </p:sp>
      <p:sp>
        <p:nvSpPr>
          <p:cNvPr id="9" name="Date Placeholder 3">
            <a:extLst>
              <a:ext uri="{FF2B5EF4-FFF2-40B4-BE49-F238E27FC236}">
                <a16:creationId xmlns:a16="http://schemas.microsoft.com/office/drawing/2014/main" id="{D14E27A8-9F51-B159-DB58-EEA8B9E37D42}"/>
              </a:ext>
            </a:extLst>
          </p:cNvPr>
          <p:cNvSpPr>
            <a:spLocks noGrp="1"/>
          </p:cNvSpPr>
          <p:nvPr>
            <p:ph type="dt" sz="half" idx="10"/>
          </p:nvPr>
        </p:nvSpPr>
        <p:spPr>
          <a:xfrm>
            <a:off x="137160" y="6453002"/>
            <a:ext cx="3494314" cy="365125"/>
          </a:xfrm>
        </p:spPr>
        <p:txBody>
          <a:bodyPr/>
          <a:lstStyle/>
          <a:p>
            <a:pPr>
              <a:spcAft>
                <a:spcPts val="600"/>
              </a:spcAft>
            </a:pPr>
            <a:fld id="{519E3814-8E6D-46C8-8C68-F6524630DD61}" type="datetime1">
              <a:rPr lang="en-US" smtClean="0"/>
              <a:pPr>
                <a:spcAft>
                  <a:spcPts val="600"/>
                </a:spcAft>
              </a:pPr>
              <a:t>8/27/2023</a:t>
            </a:fld>
            <a:endParaRPr lang="en-US"/>
          </a:p>
        </p:txBody>
      </p:sp>
      <p:sp>
        <p:nvSpPr>
          <p:cNvPr id="11" name="Footer Placeholder 4">
            <a:extLst>
              <a:ext uri="{FF2B5EF4-FFF2-40B4-BE49-F238E27FC236}">
                <a16:creationId xmlns:a16="http://schemas.microsoft.com/office/drawing/2014/main" id="{D15AB39A-133D-638A-1B5F-1CE4C810DDD5}"/>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3" name="Slide Number Placeholder 5">
            <a:extLst>
              <a:ext uri="{FF2B5EF4-FFF2-40B4-BE49-F238E27FC236}">
                <a16:creationId xmlns:a16="http://schemas.microsoft.com/office/drawing/2014/main" id="{17833F42-8235-5903-671F-0D93283DBA55}"/>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11</a:t>
            </a:fld>
            <a:endParaRPr lang="en-US"/>
          </a:p>
        </p:txBody>
      </p:sp>
    </p:spTree>
    <p:extLst>
      <p:ext uri="{BB962C8B-B14F-4D97-AF65-F5344CB8AC3E}">
        <p14:creationId xmlns:p14="http://schemas.microsoft.com/office/powerpoint/2010/main" val="7721407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796844" y="474333"/>
            <a:ext cx="4563883" cy="2146300"/>
          </a:xfrm>
        </p:spPr>
        <p:txBody>
          <a:bodyPr anchor="b">
            <a:normAutofit/>
          </a:bodyPr>
          <a:lstStyle/>
          <a:p>
            <a:r>
              <a:rPr lang="en-US" dirty="0"/>
              <a:t>Requirement analysis and specifications</a:t>
            </a:r>
          </a:p>
        </p:txBody>
      </p:sp>
      <p:pic>
        <p:nvPicPr>
          <p:cNvPr id="6" name="Picture 5" descr="Electronic circuit board">
            <a:extLst>
              <a:ext uri="{FF2B5EF4-FFF2-40B4-BE49-F238E27FC236}">
                <a16:creationId xmlns:a16="http://schemas.microsoft.com/office/drawing/2014/main" id="{A868CEF4-A6E5-6ABD-B728-1197CB95D96C}"/>
              </a:ext>
            </a:extLst>
          </p:cNvPr>
          <p:cNvPicPr>
            <a:picLocks noChangeAspect="1"/>
          </p:cNvPicPr>
          <p:nvPr/>
        </p:nvPicPr>
        <p:blipFill rotWithShape="1">
          <a:blip r:embed="rId2"/>
          <a:srcRect l="38763" r="1990" b="-3"/>
          <a:stretch/>
        </p:blipFill>
        <p:spPr>
          <a:xfrm>
            <a:off x="20" y="10"/>
            <a:ext cx="6095979" cy="6857990"/>
          </a:xfrm>
          <a:prstGeom prst="rect">
            <a:avLst/>
          </a:prstGeom>
          <a:noFill/>
        </p:spPr>
      </p:pic>
      <p:sp>
        <p:nvSpPr>
          <p:cNvPr id="3" name="Content Placeholder"/>
          <p:cNvSpPr>
            <a:spLocks noGrp="1"/>
          </p:cNvSpPr>
          <p:nvPr>
            <p:ph idx="1"/>
          </p:nvPr>
        </p:nvSpPr>
        <p:spPr>
          <a:xfrm>
            <a:off x="6796844" y="2767953"/>
            <a:ext cx="4563883" cy="3461013"/>
          </a:xfrm>
        </p:spPr>
        <p:txBody>
          <a:bodyPr>
            <a:normAutofit/>
          </a:bodyPr>
          <a:lstStyle/>
          <a:p>
            <a:pPr lvl="0">
              <a:lnSpc>
                <a:spcPct val="110000"/>
              </a:lnSpc>
            </a:pPr>
            <a:r>
              <a:rPr lang="en-US" sz="1800"/>
              <a:t>Filters: IF filters and noise reduction filters should be implemented for signal conditioning</a:t>
            </a:r>
          </a:p>
          <a:p>
            <a:pPr lvl="0">
              <a:lnSpc>
                <a:spcPct val="110000"/>
              </a:lnSpc>
            </a:pPr>
            <a:r>
              <a:rPr lang="en-US" sz="1800"/>
              <a:t>MC1496 balanced modulator-demodulator IC</a:t>
            </a:r>
          </a:p>
          <a:p>
            <a:pPr lvl="0">
              <a:lnSpc>
                <a:spcPct val="110000"/>
              </a:lnSpc>
            </a:pPr>
            <a:r>
              <a:rPr lang="en-US" sz="1800"/>
              <a:t>Passive components: resistors, capacitors</a:t>
            </a:r>
          </a:p>
          <a:p>
            <a:pPr lvl="0">
              <a:lnSpc>
                <a:spcPct val="110000"/>
              </a:lnSpc>
            </a:pPr>
            <a:r>
              <a:rPr lang="en-US" sz="1800"/>
              <a:t>LM358 audio amplifier</a:t>
            </a:r>
          </a:p>
          <a:p>
            <a:pPr lvl="0">
              <a:lnSpc>
                <a:spcPct val="110000"/>
              </a:lnSpc>
            </a:pPr>
            <a:r>
              <a:rPr lang="en-US" sz="1800"/>
              <a:t>10K potentiometer</a:t>
            </a:r>
          </a:p>
        </p:txBody>
      </p:sp>
      <p:sp>
        <p:nvSpPr>
          <p:cNvPr id="10" name="Date Placeholder 6">
            <a:extLst>
              <a:ext uri="{FF2B5EF4-FFF2-40B4-BE49-F238E27FC236}">
                <a16:creationId xmlns:a16="http://schemas.microsoft.com/office/drawing/2014/main" id="{B1454B6D-1602-57A6-8D11-CB2C06E70041}"/>
              </a:ext>
            </a:extLst>
          </p:cNvPr>
          <p:cNvSpPr>
            <a:spLocks noGrp="1"/>
          </p:cNvSpPr>
          <p:nvPr>
            <p:ph type="dt" sz="half" idx="10"/>
          </p:nvPr>
        </p:nvSpPr>
        <p:spPr>
          <a:xfrm>
            <a:off x="137160" y="6453002"/>
            <a:ext cx="3494314" cy="365125"/>
          </a:xfrm>
        </p:spPr>
        <p:txBody>
          <a:bodyPr/>
          <a:lstStyle/>
          <a:p>
            <a:pPr>
              <a:spcAft>
                <a:spcPts val="600"/>
              </a:spcAft>
            </a:pPr>
            <a:fld id="{84DF6273-7D8C-4EFC-8D9D-F0D35E047D41}" type="datetime1">
              <a:rPr lang="en-US" smtClean="0">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2" name="Footer Placeholder 10">
            <a:extLst>
              <a:ext uri="{FF2B5EF4-FFF2-40B4-BE49-F238E27FC236}">
                <a16:creationId xmlns:a16="http://schemas.microsoft.com/office/drawing/2014/main" id="{0A167998-F9D1-DAB0-B1E8-27E22E99AC38}"/>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4" name="Slide Number Placeholder 11">
            <a:extLst>
              <a:ext uri="{FF2B5EF4-FFF2-40B4-BE49-F238E27FC236}">
                <a16:creationId xmlns:a16="http://schemas.microsoft.com/office/drawing/2014/main" id="{276A1B65-944A-7AC3-62F6-6EC1C608DD12}"/>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12</a:t>
            </a:fld>
            <a:endParaRPr lang="en-US"/>
          </a:p>
        </p:txBody>
      </p:sp>
    </p:spTree>
    <p:extLst>
      <p:ext uri="{BB962C8B-B14F-4D97-AF65-F5344CB8AC3E}">
        <p14:creationId xmlns:p14="http://schemas.microsoft.com/office/powerpoint/2010/main" val="27323842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796844" y="474333"/>
            <a:ext cx="4563883" cy="2146300"/>
          </a:xfrm>
        </p:spPr>
        <p:txBody>
          <a:bodyPr anchor="b">
            <a:normAutofit/>
          </a:bodyPr>
          <a:lstStyle/>
          <a:p>
            <a:r>
              <a:rPr lang="en-US" dirty="0"/>
              <a:t>The transmitter</a:t>
            </a:r>
          </a:p>
        </p:txBody>
      </p:sp>
      <p:pic>
        <p:nvPicPr>
          <p:cNvPr id="6" name="Picture 5" descr="Audio sound board">
            <a:extLst>
              <a:ext uri="{FF2B5EF4-FFF2-40B4-BE49-F238E27FC236}">
                <a16:creationId xmlns:a16="http://schemas.microsoft.com/office/drawing/2014/main" id="{846B694F-62A0-84E6-3CD9-90D563EB74AE}"/>
              </a:ext>
            </a:extLst>
          </p:cNvPr>
          <p:cNvPicPr>
            <a:picLocks noChangeAspect="1"/>
          </p:cNvPicPr>
          <p:nvPr/>
        </p:nvPicPr>
        <p:blipFill rotWithShape="1">
          <a:blip r:embed="rId2"/>
          <a:srcRect l="25258" r="15495" b="-3"/>
          <a:stretch/>
        </p:blipFill>
        <p:spPr>
          <a:xfrm>
            <a:off x="20" y="10"/>
            <a:ext cx="6095979" cy="6857990"/>
          </a:xfrm>
          <a:prstGeom prst="rect">
            <a:avLst/>
          </a:prstGeom>
          <a:noFill/>
        </p:spPr>
      </p:pic>
      <p:sp>
        <p:nvSpPr>
          <p:cNvPr id="3" name="Content Placeholder"/>
          <p:cNvSpPr>
            <a:spLocks noGrp="1"/>
          </p:cNvSpPr>
          <p:nvPr>
            <p:ph idx="1"/>
          </p:nvPr>
        </p:nvSpPr>
        <p:spPr>
          <a:xfrm>
            <a:off x="6796844" y="2767953"/>
            <a:ext cx="4563883" cy="3461013"/>
          </a:xfrm>
        </p:spPr>
        <p:txBody>
          <a:bodyPr>
            <a:normAutofit/>
          </a:bodyPr>
          <a:lstStyle/>
          <a:p>
            <a:pPr lvl="0">
              <a:lnSpc>
                <a:spcPct val="110000"/>
              </a:lnSpc>
            </a:pPr>
            <a:r>
              <a:rPr lang="en-US" sz="1700"/>
              <a:t>The transmitter is a critical component within the AM radio communication system setup, responsible for generating, modulating, and transmitting the carrier signal combined with the audio information</a:t>
            </a:r>
          </a:p>
          <a:p>
            <a:pPr lvl="0">
              <a:lnSpc>
                <a:spcPct val="110000"/>
              </a:lnSpc>
            </a:pPr>
            <a:r>
              <a:rPr lang="en-US" sz="1700"/>
              <a:t>It plays a pivotal role in encoding the audio content onto the carrier wave, enabling its propagation over the airwaves for reception by distant receivers</a:t>
            </a:r>
          </a:p>
        </p:txBody>
      </p:sp>
      <p:sp>
        <p:nvSpPr>
          <p:cNvPr id="10" name="Date Placeholder 6">
            <a:extLst>
              <a:ext uri="{FF2B5EF4-FFF2-40B4-BE49-F238E27FC236}">
                <a16:creationId xmlns:a16="http://schemas.microsoft.com/office/drawing/2014/main" id="{B1454B6D-1602-57A6-8D11-CB2C06E70041}"/>
              </a:ext>
            </a:extLst>
          </p:cNvPr>
          <p:cNvSpPr>
            <a:spLocks noGrp="1"/>
          </p:cNvSpPr>
          <p:nvPr>
            <p:ph type="dt" sz="half" idx="10"/>
          </p:nvPr>
        </p:nvSpPr>
        <p:spPr>
          <a:xfrm>
            <a:off x="137160" y="6453002"/>
            <a:ext cx="3494314" cy="365125"/>
          </a:xfrm>
        </p:spPr>
        <p:txBody>
          <a:bodyPr/>
          <a:lstStyle/>
          <a:p>
            <a:pPr>
              <a:spcAft>
                <a:spcPts val="600"/>
              </a:spcAft>
            </a:pPr>
            <a:fld id="{84DF6273-7D8C-4EFC-8D9D-F0D35E047D41}" type="datetime1">
              <a:rPr lang="en-US" smtClean="0">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2" name="Footer Placeholder 10">
            <a:extLst>
              <a:ext uri="{FF2B5EF4-FFF2-40B4-BE49-F238E27FC236}">
                <a16:creationId xmlns:a16="http://schemas.microsoft.com/office/drawing/2014/main" id="{0A167998-F9D1-DAB0-B1E8-27E22E99AC38}"/>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4" name="Slide Number Placeholder 11">
            <a:extLst>
              <a:ext uri="{FF2B5EF4-FFF2-40B4-BE49-F238E27FC236}">
                <a16:creationId xmlns:a16="http://schemas.microsoft.com/office/drawing/2014/main" id="{276A1B65-944A-7AC3-62F6-6EC1C608DD12}"/>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13</a:t>
            </a:fld>
            <a:endParaRPr lang="en-US"/>
          </a:p>
        </p:txBody>
      </p:sp>
    </p:spTree>
    <p:extLst>
      <p:ext uri="{BB962C8B-B14F-4D97-AF65-F5344CB8AC3E}">
        <p14:creationId xmlns:p14="http://schemas.microsoft.com/office/powerpoint/2010/main" val="7386290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1952481" y="800783"/>
            <a:ext cx="8278891" cy="1323867"/>
          </a:xfrm>
        </p:spPr>
        <p:txBody>
          <a:bodyPr anchor="b">
            <a:normAutofit/>
          </a:bodyPr>
          <a:lstStyle/>
          <a:p>
            <a:r>
              <a:rPr lang="en-US" dirty="0"/>
              <a:t>Transmitter subsystems</a:t>
            </a:r>
          </a:p>
        </p:txBody>
      </p:sp>
      <p:sp>
        <p:nvSpPr>
          <p:cNvPr id="3" name="Content Placeholder"/>
          <p:cNvSpPr>
            <a:spLocks noGrp="1"/>
          </p:cNvSpPr>
          <p:nvPr>
            <p:ph idx="1"/>
          </p:nvPr>
        </p:nvSpPr>
        <p:spPr>
          <a:xfrm>
            <a:off x="1952481" y="2495774"/>
            <a:ext cx="8278892" cy="3273426"/>
          </a:xfrm>
        </p:spPr>
        <p:txBody>
          <a:bodyPr>
            <a:normAutofit/>
          </a:bodyPr>
          <a:lstStyle/>
          <a:p>
            <a:pPr lvl="0">
              <a:lnSpc>
                <a:spcPct val="110000"/>
              </a:lnSpc>
            </a:pPr>
            <a:r>
              <a:rPr lang="en-US" sz="1500"/>
              <a:t>Carrier Signal Generator: The RF oscillator of the transmitter generates a stable carrier signal, which serves as the foundation for the AM modulation process</a:t>
            </a:r>
          </a:p>
          <a:p>
            <a:pPr lvl="0">
              <a:lnSpc>
                <a:spcPct val="110000"/>
              </a:lnSpc>
            </a:pPr>
            <a:r>
              <a:rPr lang="en-US" sz="1500"/>
              <a:t>Modulation Circuitry: The modulation circuitry within the transmitter is responsible for combining the carrier signal and the audio input signal</a:t>
            </a:r>
          </a:p>
          <a:p>
            <a:pPr lvl="0">
              <a:lnSpc>
                <a:spcPct val="110000"/>
              </a:lnSpc>
            </a:pPr>
            <a:r>
              <a:rPr lang="en-US" sz="1500"/>
              <a:t>Amplification circuitry: Following modulation, the transmitter features an amplification circuitry made up of resistors and capacitors that boosts the power of the modulated signal</a:t>
            </a:r>
          </a:p>
          <a:p>
            <a:pPr lvl="0">
              <a:lnSpc>
                <a:spcPct val="110000"/>
              </a:lnSpc>
            </a:pPr>
            <a:r>
              <a:rPr lang="en-US" sz="1500"/>
              <a:t>Antenna Connection: The amplified and modulated signal is then connected to an antenna, which serves as the conduit for the electromagnetic wave to be radiated into the surrounding space</a:t>
            </a:r>
          </a:p>
        </p:txBody>
      </p:sp>
      <p:sp>
        <p:nvSpPr>
          <p:cNvPr id="9" name="Date Placeholder 3">
            <a:extLst>
              <a:ext uri="{FF2B5EF4-FFF2-40B4-BE49-F238E27FC236}">
                <a16:creationId xmlns:a16="http://schemas.microsoft.com/office/drawing/2014/main" id="{DEC411B0-5C6E-E215-C56E-E8EFBD78EA4F}"/>
              </a:ext>
            </a:extLst>
          </p:cNvPr>
          <p:cNvSpPr>
            <a:spLocks noGrp="1"/>
          </p:cNvSpPr>
          <p:nvPr>
            <p:ph type="dt" sz="half" idx="10"/>
          </p:nvPr>
        </p:nvSpPr>
        <p:spPr>
          <a:xfrm>
            <a:off x="137160" y="6453002"/>
            <a:ext cx="3494314" cy="365125"/>
          </a:xfrm>
        </p:spPr>
        <p:txBody>
          <a:bodyPr/>
          <a:lstStyle/>
          <a:p>
            <a:pPr>
              <a:spcAft>
                <a:spcPts val="600"/>
              </a:spcAft>
            </a:pPr>
            <a:fld id="{D18AC4B9-4E2A-4FE4-946F-6EEA1F7C7535}" type="datetime1">
              <a:rPr lang="en-US" smtClean="0"/>
              <a:pPr>
                <a:spcAft>
                  <a:spcPts val="600"/>
                </a:spcAft>
              </a:pPr>
              <a:t>8/27/2023</a:t>
            </a:fld>
            <a:endParaRPr lang="en-US"/>
          </a:p>
        </p:txBody>
      </p:sp>
      <p:sp>
        <p:nvSpPr>
          <p:cNvPr id="11" name="Footer Placeholder 4">
            <a:extLst>
              <a:ext uri="{FF2B5EF4-FFF2-40B4-BE49-F238E27FC236}">
                <a16:creationId xmlns:a16="http://schemas.microsoft.com/office/drawing/2014/main" id="{71CEB2DA-6AA9-FC7F-BD25-9F477656C337}"/>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3" name="Slide Number Placeholder 5">
            <a:extLst>
              <a:ext uri="{FF2B5EF4-FFF2-40B4-BE49-F238E27FC236}">
                <a16:creationId xmlns:a16="http://schemas.microsoft.com/office/drawing/2014/main" id="{6E12565A-CC02-62BB-19FD-9F95294060AD}"/>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14</a:t>
            </a:fld>
            <a:endParaRPr lang="en-US"/>
          </a:p>
        </p:txBody>
      </p:sp>
    </p:spTree>
    <p:extLst>
      <p:ext uri="{BB962C8B-B14F-4D97-AF65-F5344CB8AC3E}">
        <p14:creationId xmlns:p14="http://schemas.microsoft.com/office/powerpoint/2010/main" val="26378997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ctrTitle"/>
          </p:nvPr>
        </p:nvSpPr>
        <p:spPr>
          <a:xfrm>
            <a:off x="602429" y="5293849"/>
            <a:ext cx="7209728" cy="1178688"/>
          </a:xfrm>
        </p:spPr>
        <p:txBody>
          <a:bodyPr anchor="ctr">
            <a:normAutofit/>
          </a:bodyPr>
          <a:lstStyle/>
          <a:p>
            <a:pPr algn="l"/>
            <a:r>
              <a:rPr lang="en-US" sz="3400"/>
              <a:t>Block diagram/system operation flow diagram of the transmitter</a:t>
            </a:r>
          </a:p>
        </p:txBody>
      </p:sp>
      <p:pic>
        <p:nvPicPr>
          <p:cNvPr id="3" name="Picture 2" descr="A diagram of a computer component&#10;&#10;Description automatically generated">
            <a:extLst>
              <a:ext uri="{FF2B5EF4-FFF2-40B4-BE49-F238E27FC236}">
                <a16:creationId xmlns:a16="http://schemas.microsoft.com/office/drawing/2014/main" id="{BC7D2CC4-7567-333B-54DC-4DDCCED15E79}"/>
              </a:ext>
            </a:extLst>
          </p:cNvPr>
          <p:cNvPicPr>
            <a:picLocks noChangeAspect="1"/>
          </p:cNvPicPr>
          <p:nvPr/>
        </p:nvPicPr>
        <p:blipFill>
          <a:blip r:embed="rId2"/>
          <a:stretch>
            <a:fillRect/>
          </a:stretch>
        </p:blipFill>
        <p:spPr>
          <a:xfrm>
            <a:off x="2087280" y="385463"/>
            <a:ext cx="8040750" cy="4522922"/>
          </a:xfrm>
          <a:prstGeom prst="rect">
            <a:avLst/>
          </a:prstGeom>
        </p:spPr>
      </p:pic>
      <p:sp>
        <p:nvSpPr>
          <p:cNvPr id="11" name="Date Placeholder 8">
            <a:extLst>
              <a:ext uri="{FF2B5EF4-FFF2-40B4-BE49-F238E27FC236}">
                <a16:creationId xmlns:a16="http://schemas.microsoft.com/office/drawing/2014/main" id="{5CED8F93-89DF-C57A-C16D-ED6DB8A4ABD2}"/>
              </a:ext>
            </a:extLst>
          </p:cNvPr>
          <p:cNvSpPr>
            <a:spLocks noGrp="1"/>
          </p:cNvSpPr>
          <p:nvPr>
            <p:ph type="dt" sz="half" idx="10"/>
          </p:nvPr>
        </p:nvSpPr>
        <p:spPr>
          <a:xfrm>
            <a:off x="137160" y="6453002"/>
            <a:ext cx="3494314" cy="365125"/>
          </a:xfrm>
        </p:spPr>
        <p:txBody>
          <a:bodyPr>
            <a:normAutofit/>
          </a:bodyPr>
          <a:lstStyle/>
          <a:p>
            <a:pPr>
              <a:spcAft>
                <a:spcPts val="600"/>
              </a:spcAft>
            </a:pPr>
            <a:fld id="{907816DB-FEA5-42E1-8FAA-ACDB7BE4A0F6}" type="datetime1">
              <a:rPr lang="en-US" smtClean="0"/>
              <a:pPr>
                <a:spcAft>
                  <a:spcPts val="600"/>
                </a:spcAft>
              </a:pPr>
              <a:t>8/27/2023</a:t>
            </a:fld>
            <a:endParaRPr lang="en-US"/>
          </a:p>
        </p:txBody>
      </p:sp>
      <p:sp>
        <p:nvSpPr>
          <p:cNvPr id="13" name="Footer Placeholder 9">
            <a:extLst>
              <a:ext uri="{FF2B5EF4-FFF2-40B4-BE49-F238E27FC236}">
                <a16:creationId xmlns:a16="http://schemas.microsoft.com/office/drawing/2014/main" id="{686A37D2-FCE1-13C6-0D6A-A5741404C749}"/>
              </a:ext>
            </a:extLst>
          </p:cNvPr>
          <p:cNvSpPr>
            <a:spLocks noGrp="1"/>
          </p:cNvSpPr>
          <p:nvPr>
            <p:ph type="ftr" sz="quarter" idx="11"/>
          </p:nvPr>
        </p:nvSpPr>
        <p:spPr>
          <a:xfrm>
            <a:off x="8876521" y="6453002"/>
            <a:ext cx="2805405" cy="365125"/>
          </a:xfrm>
        </p:spPr>
        <p:txBody>
          <a:bodyPr>
            <a:normAutofit/>
          </a:bodyPr>
          <a:lstStyle/>
          <a:p>
            <a:pPr>
              <a:spcAft>
                <a:spcPts val="600"/>
              </a:spcAft>
            </a:pPr>
            <a:r>
              <a:rPr lang="en-US"/>
              <a:t>Sample Footer Text</a:t>
            </a:r>
          </a:p>
        </p:txBody>
      </p:sp>
      <p:sp>
        <p:nvSpPr>
          <p:cNvPr id="15" name="Slide Number Placeholder 10">
            <a:extLst>
              <a:ext uri="{FF2B5EF4-FFF2-40B4-BE49-F238E27FC236}">
                <a16:creationId xmlns:a16="http://schemas.microsoft.com/office/drawing/2014/main" id="{5A26D70B-1C4A-C5CF-75A5-DB2CC5C418D7}"/>
              </a:ext>
            </a:extLst>
          </p:cNvPr>
          <p:cNvSpPr>
            <a:spLocks noGrp="1"/>
          </p:cNvSpPr>
          <p:nvPr>
            <p:ph type="sldNum" sz="quarter" idx="12"/>
          </p:nvPr>
        </p:nvSpPr>
        <p:spPr>
          <a:xfrm>
            <a:off x="11632162" y="6453002"/>
            <a:ext cx="429207" cy="365125"/>
          </a:xfrm>
        </p:spPr>
        <p:txBody>
          <a:bodyPr>
            <a:normAutofit/>
          </a:bodyPr>
          <a:lstStyle/>
          <a:p>
            <a:pPr>
              <a:spcAft>
                <a:spcPts val="600"/>
              </a:spcAft>
            </a:pPr>
            <a:fld id="{6F391B04-159E-4284-919C-20BE23D169A4}" type="slidenum">
              <a:rPr lang="en-US"/>
              <a:pPr>
                <a:spcAft>
                  <a:spcPts val="600"/>
                </a:spcAft>
              </a:pPr>
              <a:t>15</a:t>
            </a:fld>
            <a:endParaRPr lang="en-US"/>
          </a:p>
        </p:txBody>
      </p:sp>
    </p:spTree>
    <p:extLst>
      <p:ext uri="{BB962C8B-B14F-4D97-AF65-F5344CB8AC3E}">
        <p14:creationId xmlns:p14="http://schemas.microsoft.com/office/powerpoint/2010/main" val="1711830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diagram of a circuit board&#10;&#10;Description automatically generated">
            <a:extLst>
              <a:ext uri="{FF2B5EF4-FFF2-40B4-BE49-F238E27FC236}">
                <a16:creationId xmlns:a16="http://schemas.microsoft.com/office/drawing/2014/main" id="{1A185CB5-DD8B-601B-D5A2-BD77327DFF4C}"/>
              </a:ext>
            </a:extLst>
          </p:cNvPr>
          <p:cNvPicPr>
            <a:picLocks noChangeAspect="1"/>
          </p:cNvPicPr>
          <p:nvPr/>
        </p:nvPicPr>
        <p:blipFill rotWithShape="1">
          <a:blip r:embed="rId2"/>
          <a:srcRect t="9274"/>
          <a:stretch/>
        </p:blipFill>
        <p:spPr>
          <a:xfrm>
            <a:off x="20" y="10"/>
            <a:ext cx="12191980" cy="6857990"/>
          </a:xfrm>
          <a:prstGeom prst="rect">
            <a:avLst/>
          </a:prstGeom>
        </p:spPr>
      </p:pic>
      <p:sp>
        <p:nvSpPr>
          <p:cNvPr id="34" name="Rectangle 33">
            <a:extLst>
              <a:ext uri="{FF2B5EF4-FFF2-40B4-BE49-F238E27FC236}">
                <a16:creationId xmlns:a16="http://schemas.microsoft.com/office/drawing/2014/main" id="{A9CCD9CD-49AE-3D3E-923B-81ECD3FBF7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32383"/>
            <a:ext cx="12192000" cy="4525617"/>
          </a:xfrm>
          <a:prstGeom prst="rect">
            <a:avLst/>
          </a:prstGeom>
          <a:gradFill>
            <a:gsLst>
              <a:gs pos="0">
                <a:srgbClr val="000000">
                  <a:alpha val="0"/>
                </a:srgbClr>
              </a:gs>
              <a:gs pos="55000">
                <a:srgbClr val="000000">
                  <a:alpha val="50000"/>
                </a:srgbClr>
              </a:gs>
              <a:gs pos="100000">
                <a:srgbClr val="000000">
                  <a:alpha val="6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24506" y="3621149"/>
            <a:ext cx="8837546" cy="1870483"/>
          </a:xfrm>
        </p:spPr>
        <p:txBody>
          <a:bodyPr>
            <a:normAutofit/>
          </a:bodyPr>
          <a:lstStyle/>
          <a:p>
            <a:pPr algn="l"/>
            <a:r>
              <a:rPr lang="en-US">
                <a:solidFill>
                  <a:srgbClr val="FFFFFF"/>
                </a:solidFill>
              </a:rPr>
              <a:t>Proteus model of the transmitter</a:t>
            </a:r>
          </a:p>
        </p:txBody>
      </p:sp>
      <p:sp>
        <p:nvSpPr>
          <p:cNvPr id="11" name="Date Placeholder 9">
            <a:extLst>
              <a:ext uri="{FF2B5EF4-FFF2-40B4-BE49-F238E27FC236}">
                <a16:creationId xmlns:a16="http://schemas.microsoft.com/office/drawing/2014/main" id="{EACEDDD8-8D46-3BC1-4F30-54E24E8624CB}"/>
              </a:ext>
            </a:extLst>
          </p:cNvPr>
          <p:cNvSpPr>
            <a:spLocks noGrp="1"/>
          </p:cNvSpPr>
          <p:nvPr>
            <p:ph type="dt" sz="half" idx="10"/>
          </p:nvPr>
        </p:nvSpPr>
        <p:spPr>
          <a:xfrm>
            <a:off x="137160" y="6453002"/>
            <a:ext cx="3494314" cy="365125"/>
          </a:xfrm>
        </p:spPr>
        <p:txBody>
          <a:bodyPr>
            <a:normAutofit/>
          </a:bodyPr>
          <a:lstStyle/>
          <a:p>
            <a:pPr>
              <a:spcAft>
                <a:spcPts val="600"/>
              </a:spcAft>
            </a:pPr>
            <a:fld id="{B32BA809-94C7-4B61-9E39-777D0EDDBDF5}" type="datetime1">
              <a:rPr lang="en-US">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3" name="Footer Placeholder 13">
            <a:extLst>
              <a:ext uri="{FF2B5EF4-FFF2-40B4-BE49-F238E27FC236}">
                <a16:creationId xmlns:a16="http://schemas.microsoft.com/office/drawing/2014/main" id="{24EF0E81-64B5-6BE4-F2AF-81E00E14CAA3}"/>
              </a:ext>
            </a:extLst>
          </p:cNvPr>
          <p:cNvSpPr>
            <a:spLocks noGrp="1"/>
          </p:cNvSpPr>
          <p:nvPr>
            <p:ph type="ftr" sz="quarter" idx="11"/>
          </p:nvPr>
        </p:nvSpPr>
        <p:spPr>
          <a:xfrm>
            <a:off x="8876521" y="6453002"/>
            <a:ext cx="2805405" cy="365125"/>
          </a:xfrm>
        </p:spPr>
        <p:txBody>
          <a:bodyPr>
            <a:normAutofit/>
          </a:bodyPr>
          <a:lstStyle/>
          <a:p>
            <a:pPr>
              <a:spcAft>
                <a:spcPts val="600"/>
              </a:spcAft>
            </a:pPr>
            <a:r>
              <a:rPr lang="en-US">
                <a:solidFill>
                  <a:srgbClr val="FFFFFF"/>
                </a:solidFill>
                <a:effectLst>
                  <a:outerShdw blurRad="38100" dist="38100" dir="2700000" algn="tl">
                    <a:srgbClr val="000000">
                      <a:alpha val="43137"/>
                    </a:srgbClr>
                  </a:outerShdw>
                </a:effectLst>
              </a:rPr>
              <a:t>Sample Footer Text</a:t>
            </a:r>
          </a:p>
        </p:txBody>
      </p:sp>
      <p:sp>
        <p:nvSpPr>
          <p:cNvPr id="15" name="Slide Number Placeholder 15">
            <a:extLst>
              <a:ext uri="{FF2B5EF4-FFF2-40B4-BE49-F238E27FC236}">
                <a16:creationId xmlns:a16="http://schemas.microsoft.com/office/drawing/2014/main" id="{E469E198-9AD2-31B8-0152-C6DF6F70F6F3}"/>
              </a:ext>
            </a:extLst>
          </p:cNvPr>
          <p:cNvSpPr>
            <a:spLocks noGrp="1"/>
          </p:cNvSpPr>
          <p:nvPr>
            <p:ph type="sldNum" sz="quarter" idx="12"/>
          </p:nvPr>
        </p:nvSpPr>
        <p:spPr>
          <a:xfrm>
            <a:off x="11632162" y="6453002"/>
            <a:ext cx="429207" cy="365125"/>
          </a:xfrm>
        </p:spPr>
        <p:txBody>
          <a:bodyPr>
            <a:normAutofit/>
          </a:bodyPr>
          <a:lstStyle/>
          <a:p>
            <a:pPr>
              <a:spcAft>
                <a:spcPts val="600"/>
              </a:spcAft>
            </a:pPr>
            <a:fld id="{6F391B04-159E-4284-919C-20BE23D169A4}" type="slidenum">
              <a:rPr lang="en-US" smtClean="0">
                <a:solidFill>
                  <a:srgbClr val="FFFFFF"/>
                </a:solidFill>
                <a:effectLst>
                  <a:outerShdw blurRad="38100" dist="38100" dir="2700000" algn="tl">
                    <a:srgbClr val="000000">
                      <a:alpha val="43137"/>
                    </a:srgbClr>
                  </a:outerShdw>
                </a:effectLst>
              </a:rPr>
              <a:pPr>
                <a:spcAft>
                  <a:spcPts val="600"/>
                </a:spcAft>
              </a:pPr>
              <a:t>16</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36129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1952481" y="800783"/>
            <a:ext cx="8278891" cy="1323867"/>
          </a:xfrm>
        </p:spPr>
        <p:txBody>
          <a:bodyPr anchor="b">
            <a:normAutofit/>
          </a:bodyPr>
          <a:lstStyle/>
          <a:p>
            <a:r>
              <a:rPr lang="en-US" dirty="0"/>
              <a:t>How the subsystems of the transmitter function together</a:t>
            </a:r>
          </a:p>
        </p:txBody>
      </p:sp>
      <p:sp>
        <p:nvSpPr>
          <p:cNvPr id="3" name="Content Placeholder"/>
          <p:cNvSpPr>
            <a:spLocks noGrp="1"/>
          </p:cNvSpPr>
          <p:nvPr>
            <p:ph idx="1"/>
          </p:nvPr>
        </p:nvSpPr>
        <p:spPr>
          <a:xfrm>
            <a:off x="1952481" y="2495774"/>
            <a:ext cx="8278892" cy="3273426"/>
          </a:xfrm>
        </p:spPr>
        <p:txBody>
          <a:bodyPr>
            <a:normAutofit/>
          </a:bodyPr>
          <a:lstStyle/>
          <a:p>
            <a:pPr lvl="0">
              <a:lnSpc>
                <a:spcPct val="110000"/>
              </a:lnSpc>
            </a:pPr>
            <a:r>
              <a:rPr lang="en-US" sz="1500"/>
              <a:t>In the AM transmitter above, the information signal is applied at the VS port</a:t>
            </a:r>
          </a:p>
          <a:p>
            <a:pPr lvl="0">
              <a:lnSpc>
                <a:spcPct val="110000"/>
              </a:lnSpc>
            </a:pPr>
            <a:r>
              <a:rPr lang="en-US" sz="1500"/>
              <a:t>The carrier signal is applied at the VC port which is connected to pin 8 and</a:t>
            </a:r>
          </a:p>
          <a:p>
            <a:pPr lvl="0">
              <a:lnSpc>
                <a:spcPct val="110000"/>
              </a:lnSpc>
            </a:pPr>
            <a:r>
              <a:rPr lang="en-US" sz="1500"/>
              <a:t>The resistors connected to the input and output ports are for biasing the internal differential amplifier circuitry inside the modulator IC</a:t>
            </a:r>
          </a:p>
          <a:p>
            <a:pPr lvl="0">
              <a:lnSpc>
                <a:spcPct val="110000"/>
              </a:lnSpc>
            </a:pPr>
            <a:r>
              <a:rPr lang="en-US" sz="1500"/>
              <a:t>The audio signal from the output of the microphone is sent to the pre-amplifier, which boosts the level of the modulating signal</a:t>
            </a:r>
          </a:p>
          <a:p>
            <a:pPr lvl="0">
              <a:lnSpc>
                <a:spcPct val="110000"/>
              </a:lnSpc>
            </a:pPr>
            <a:r>
              <a:rPr lang="en-US" sz="1500"/>
              <a:t>The RF oscillator generates the carrier signal, which was fed to VC</a:t>
            </a:r>
          </a:p>
          <a:p>
            <a:pPr lvl="0">
              <a:lnSpc>
                <a:spcPct val="110000"/>
              </a:lnSpc>
            </a:pPr>
            <a:r>
              <a:rPr lang="en-US" sz="1500"/>
              <a:t>Both the modulating and the carrier signal is sent to AM modulator, to be modulated</a:t>
            </a:r>
          </a:p>
          <a:p>
            <a:pPr lvl="0">
              <a:lnSpc>
                <a:spcPct val="110000"/>
              </a:lnSpc>
            </a:pPr>
            <a:r>
              <a:rPr lang="en-US" sz="1500"/>
              <a:t>Power amplifier is used to increase the power levels of the AM wave</a:t>
            </a:r>
          </a:p>
        </p:txBody>
      </p:sp>
      <p:sp>
        <p:nvSpPr>
          <p:cNvPr id="9" name="Date Placeholder 3">
            <a:extLst>
              <a:ext uri="{FF2B5EF4-FFF2-40B4-BE49-F238E27FC236}">
                <a16:creationId xmlns:a16="http://schemas.microsoft.com/office/drawing/2014/main" id="{DEC411B0-5C6E-E215-C56E-E8EFBD78EA4F}"/>
              </a:ext>
            </a:extLst>
          </p:cNvPr>
          <p:cNvSpPr>
            <a:spLocks noGrp="1"/>
          </p:cNvSpPr>
          <p:nvPr>
            <p:ph type="dt" sz="half" idx="10"/>
          </p:nvPr>
        </p:nvSpPr>
        <p:spPr>
          <a:xfrm>
            <a:off x="137160" y="6453002"/>
            <a:ext cx="3494314" cy="365125"/>
          </a:xfrm>
        </p:spPr>
        <p:txBody>
          <a:bodyPr/>
          <a:lstStyle/>
          <a:p>
            <a:pPr>
              <a:spcAft>
                <a:spcPts val="600"/>
              </a:spcAft>
            </a:pPr>
            <a:fld id="{D18AC4B9-4E2A-4FE4-946F-6EEA1F7C7535}" type="datetime1">
              <a:rPr lang="en-US" smtClean="0"/>
              <a:pPr>
                <a:spcAft>
                  <a:spcPts val="600"/>
                </a:spcAft>
              </a:pPr>
              <a:t>8/27/2023</a:t>
            </a:fld>
            <a:endParaRPr lang="en-US"/>
          </a:p>
        </p:txBody>
      </p:sp>
      <p:sp>
        <p:nvSpPr>
          <p:cNvPr id="11" name="Footer Placeholder 4">
            <a:extLst>
              <a:ext uri="{FF2B5EF4-FFF2-40B4-BE49-F238E27FC236}">
                <a16:creationId xmlns:a16="http://schemas.microsoft.com/office/drawing/2014/main" id="{71CEB2DA-6AA9-FC7F-BD25-9F477656C337}"/>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3" name="Slide Number Placeholder 5">
            <a:extLst>
              <a:ext uri="{FF2B5EF4-FFF2-40B4-BE49-F238E27FC236}">
                <a16:creationId xmlns:a16="http://schemas.microsoft.com/office/drawing/2014/main" id="{6E12565A-CC02-62BB-19FD-9F95294060AD}"/>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17</a:t>
            </a:fld>
            <a:endParaRPr lang="en-US"/>
          </a:p>
        </p:txBody>
      </p:sp>
    </p:spTree>
    <p:extLst>
      <p:ext uri="{BB962C8B-B14F-4D97-AF65-F5344CB8AC3E}">
        <p14:creationId xmlns:p14="http://schemas.microsoft.com/office/powerpoint/2010/main" val="15965352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796844" y="474333"/>
            <a:ext cx="4563883" cy="2146300"/>
          </a:xfrm>
        </p:spPr>
        <p:txBody>
          <a:bodyPr anchor="b">
            <a:normAutofit/>
          </a:bodyPr>
          <a:lstStyle/>
          <a:p>
            <a:r>
              <a:rPr lang="en-US" dirty="0"/>
              <a:t>The receiver</a:t>
            </a:r>
          </a:p>
        </p:txBody>
      </p:sp>
      <p:pic>
        <p:nvPicPr>
          <p:cNvPr id="6" name="Picture 5" descr="Audio sound board">
            <a:extLst>
              <a:ext uri="{FF2B5EF4-FFF2-40B4-BE49-F238E27FC236}">
                <a16:creationId xmlns:a16="http://schemas.microsoft.com/office/drawing/2014/main" id="{E8C60C07-A713-428E-1721-57291D050206}"/>
              </a:ext>
            </a:extLst>
          </p:cNvPr>
          <p:cNvPicPr>
            <a:picLocks noChangeAspect="1"/>
          </p:cNvPicPr>
          <p:nvPr/>
        </p:nvPicPr>
        <p:blipFill rotWithShape="1">
          <a:blip r:embed="rId2"/>
          <a:srcRect l="25258" r="15495" b="-3"/>
          <a:stretch/>
        </p:blipFill>
        <p:spPr>
          <a:xfrm>
            <a:off x="20" y="10"/>
            <a:ext cx="6095979" cy="6857990"/>
          </a:xfrm>
          <a:prstGeom prst="rect">
            <a:avLst/>
          </a:prstGeom>
          <a:noFill/>
        </p:spPr>
      </p:pic>
      <p:sp>
        <p:nvSpPr>
          <p:cNvPr id="3" name="Content Placeholder"/>
          <p:cNvSpPr>
            <a:spLocks noGrp="1"/>
          </p:cNvSpPr>
          <p:nvPr>
            <p:ph idx="1"/>
          </p:nvPr>
        </p:nvSpPr>
        <p:spPr>
          <a:xfrm>
            <a:off x="6796844" y="2767953"/>
            <a:ext cx="4563883" cy="3461013"/>
          </a:xfrm>
        </p:spPr>
        <p:txBody>
          <a:bodyPr>
            <a:normAutofit/>
          </a:bodyPr>
          <a:lstStyle/>
          <a:p>
            <a:pPr lvl="0">
              <a:lnSpc>
                <a:spcPct val="110000"/>
              </a:lnSpc>
            </a:pPr>
            <a:r>
              <a:rPr lang="en-US" sz="1800"/>
              <a:t>The receiver is a vital component within the AM radio communication system setup, responsible for capturing, demodulating, and processing the transmitted AM signal to extract the original audio information</a:t>
            </a:r>
          </a:p>
          <a:p>
            <a:pPr lvl="0">
              <a:lnSpc>
                <a:spcPct val="110000"/>
              </a:lnSpc>
            </a:pPr>
            <a:r>
              <a:rPr lang="en-US" sz="1800"/>
              <a:t>It plays a crucial role in converting the received electromagnetic signal back into a usable audio format</a:t>
            </a:r>
          </a:p>
        </p:txBody>
      </p:sp>
      <p:sp>
        <p:nvSpPr>
          <p:cNvPr id="10" name="Date Placeholder 6">
            <a:extLst>
              <a:ext uri="{FF2B5EF4-FFF2-40B4-BE49-F238E27FC236}">
                <a16:creationId xmlns:a16="http://schemas.microsoft.com/office/drawing/2014/main" id="{B1454B6D-1602-57A6-8D11-CB2C06E70041}"/>
              </a:ext>
            </a:extLst>
          </p:cNvPr>
          <p:cNvSpPr>
            <a:spLocks noGrp="1"/>
          </p:cNvSpPr>
          <p:nvPr>
            <p:ph type="dt" sz="half" idx="10"/>
          </p:nvPr>
        </p:nvSpPr>
        <p:spPr>
          <a:xfrm>
            <a:off x="137160" y="6453002"/>
            <a:ext cx="3494314" cy="365125"/>
          </a:xfrm>
        </p:spPr>
        <p:txBody>
          <a:bodyPr/>
          <a:lstStyle/>
          <a:p>
            <a:pPr>
              <a:spcAft>
                <a:spcPts val="600"/>
              </a:spcAft>
            </a:pPr>
            <a:fld id="{84DF6273-7D8C-4EFC-8D9D-F0D35E047D41}" type="datetime1">
              <a:rPr lang="en-US" smtClean="0">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2" name="Footer Placeholder 10">
            <a:extLst>
              <a:ext uri="{FF2B5EF4-FFF2-40B4-BE49-F238E27FC236}">
                <a16:creationId xmlns:a16="http://schemas.microsoft.com/office/drawing/2014/main" id="{0A167998-F9D1-DAB0-B1E8-27E22E99AC38}"/>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4" name="Slide Number Placeholder 11">
            <a:extLst>
              <a:ext uri="{FF2B5EF4-FFF2-40B4-BE49-F238E27FC236}">
                <a16:creationId xmlns:a16="http://schemas.microsoft.com/office/drawing/2014/main" id="{276A1B65-944A-7AC3-62F6-6EC1C608DD12}"/>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18</a:t>
            </a:fld>
            <a:endParaRPr lang="en-US"/>
          </a:p>
        </p:txBody>
      </p:sp>
    </p:spTree>
    <p:extLst>
      <p:ext uri="{BB962C8B-B14F-4D97-AF65-F5344CB8AC3E}">
        <p14:creationId xmlns:p14="http://schemas.microsoft.com/office/powerpoint/2010/main" val="26494120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09600" y="740534"/>
            <a:ext cx="3912637" cy="5483059"/>
          </a:xfrm>
        </p:spPr>
        <p:txBody>
          <a:bodyPr anchor="b">
            <a:normAutofit/>
          </a:bodyPr>
          <a:lstStyle/>
          <a:p>
            <a:r>
              <a:rPr lang="en-US" dirty="0"/>
              <a:t>Receiver subsystems</a:t>
            </a:r>
          </a:p>
        </p:txBody>
      </p:sp>
      <p:sp>
        <p:nvSpPr>
          <p:cNvPr id="3" name="Content Placeholder"/>
          <p:cNvSpPr>
            <a:spLocks noGrp="1"/>
          </p:cNvSpPr>
          <p:nvPr>
            <p:ph idx="1"/>
          </p:nvPr>
        </p:nvSpPr>
        <p:spPr>
          <a:xfrm>
            <a:off x="5455920" y="740534"/>
            <a:ext cx="5865224" cy="5483059"/>
          </a:xfrm>
        </p:spPr>
        <p:txBody>
          <a:bodyPr>
            <a:normAutofit/>
          </a:bodyPr>
          <a:lstStyle/>
          <a:p>
            <a:pPr lvl="0">
              <a:lnSpc>
                <a:spcPct val="110000"/>
              </a:lnSpc>
            </a:pPr>
            <a:r>
              <a:rPr lang="en-US" sz="1700"/>
              <a:t>Antenna Reception: The receiver begins by capturing the modulated AM signal transmitted by the transmitter</a:t>
            </a:r>
          </a:p>
          <a:p>
            <a:pPr lvl="0">
              <a:lnSpc>
                <a:spcPct val="110000"/>
              </a:lnSpc>
            </a:pPr>
            <a:r>
              <a:rPr lang="en-US" sz="1700"/>
              <a:t>RF Tuner section: The RF tuner section in an AM radio receiver is responsible for selecting and tuning to a specific radio station's carrier frequency from the available radio frequency spectrum</a:t>
            </a:r>
          </a:p>
          <a:p>
            <a:pPr lvl="0">
              <a:lnSpc>
                <a:spcPct val="110000"/>
              </a:lnSpc>
            </a:pPr>
            <a:r>
              <a:rPr lang="en-US" sz="1700"/>
              <a:t>RF-IF Converter: The RF-IF converter is a crucial component found in radio receivers, including AM radio receivers</a:t>
            </a:r>
          </a:p>
          <a:p>
            <a:pPr lvl="1">
              <a:lnSpc>
                <a:spcPct val="110000"/>
              </a:lnSpc>
            </a:pPr>
            <a:r>
              <a:rPr lang="en-US" sz="1700"/>
              <a:t>IF Filter: The Intermediate Frequency filter is a critical component in the radio frequency signal processing chain of a receiver, such as an AM radio receiver</a:t>
            </a:r>
          </a:p>
          <a:p>
            <a:pPr lvl="0">
              <a:lnSpc>
                <a:spcPct val="110000"/>
              </a:lnSpc>
            </a:pPr>
            <a:r>
              <a:rPr lang="en-US" sz="1700"/>
              <a:t>AM Demodulator: The AM demodulator, also known as the detector, is a crucial component in an AM radio receiver</a:t>
            </a:r>
          </a:p>
        </p:txBody>
      </p:sp>
      <p:sp>
        <p:nvSpPr>
          <p:cNvPr id="9" name="Date Placeholder 3">
            <a:extLst>
              <a:ext uri="{FF2B5EF4-FFF2-40B4-BE49-F238E27FC236}">
                <a16:creationId xmlns:a16="http://schemas.microsoft.com/office/drawing/2014/main" id="{D14E27A8-9F51-B159-DB58-EEA8B9E37D42}"/>
              </a:ext>
            </a:extLst>
          </p:cNvPr>
          <p:cNvSpPr>
            <a:spLocks noGrp="1"/>
          </p:cNvSpPr>
          <p:nvPr>
            <p:ph type="dt" sz="half" idx="10"/>
          </p:nvPr>
        </p:nvSpPr>
        <p:spPr>
          <a:xfrm>
            <a:off x="137160" y="6453002"/>
            <a:ext cx="3494314" cy="365125"/>
          </a:xfrm>
        </p:spPr>
        <p:txBody>
          <a:bodyPr/>
          <a:lstStyle/>
          <a:p>
            <a:pPr>
              <a:spcAft>
                <a:spcPts val="600"/>
              </a:spcAft>
            </a:pPr>
            <a:fld id="{519E3814-8E6D-46C8-8C68-F6524630DD61}" type="datetime1">
              <a:rPr lang="en-US" smtClean="0"/>
              <a:pPr>
                <a:spcAft>
                  <a:spcPts val="600"/>
                </a:spcAft>
              </a:pPr>
              <a:t>8/27/2023</a:t>
            </a:fld>
            <a:endParaRPr lang="en-US"/>
          </a:p>
        </p:txBody>
      </p:sp>
      <p:sp>
        <p:nvSpPr>
          <p:cNvPr id="11" name="Footer Placeholder 4">
            <a:extLst>
              <a:ext uri="{FF2B5EF4-FFF2-40B4-BE49-F238E27FC236}">
                <a16:creationId xmlns:a16="http://schemas.microsoft.com/office/drawing/2014/main" id="{D15AB39A-133D-638A-1B5F-1CE4C810DDD5}"/>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3" name="Slide Number Placeholder 5">
            <a:extLst>
              <a:ext uri="{FF2B5EF4-FFF2-40B4-BE49-F238E27FC236}">
                <a16:creationId xmlns:a16="http://schemas.microsoft.com/office/drawing/2014/main" id="{17833F42-8235-5903-671F-0D93283DBA55}"/>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19</a:t>
            </a:fld>
            <a:endParaRPr lang="en-US"/>
          </a:p>
        </p:txBody>
      </p:sp>
    </p:spTree>
    <p:extLst>
      <p:ext uri="{BB962C8B-B14F-4D97-AF65-F5344CB8AC3E}">
        <p14:creationId xmlns:p14="http://schemas.microsoft.com/office/powerpoint/2010/main" val="811993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063F584-1793-A2E0-86BD-645ADD4727DA}"/>
              </a:ext>
            </a:extLst>
          </p:cNvPr>
          <p:cNvPicPr>
            <a:picLocks noChangeAspect="1"/>
          </p:cNvPicPr>
          <p:nvPr/>
        </p:nvPicPr>
        <p:blipFill rotWithShape="1">
          <a:blip r:embed="rId2"/>
          <a:srcRect r="-2" b="14791"/>
          <a:stretch/>
        </p:blipFill>
        <p:spPr>
          <a:xfrm>
            <a:off x="20" y="-1"/>
            <a:ext cx="12191980" cy="6858001"/>
          </a:xfrm>
          <a:prstGeom prst="rect">
            <a:avLst/>
          </a:prstGeom>
          <a:noFill/>
        </p:spPr>
      </p:pic>
      <p:sp>
        <p:nvSpPr>
          <p:cNvPr id="2" name="Title"/>
          <p:cNvSpPr>
            <a:spLocks noGrp="1"/>
          </p:cNvSpPr>
          <p:nvPr>
            <p:ph type="ctrTitle"/>
          </p:nvPr>
        </p:nvSpPr>
        <p:spPr>
          <a:xfrm>
            <a:off x="624506" y="3621149"/>
            <a:ext cx="8837546" cy="1870483"/>
          </a:xfrm>
        </p:spPr>
        <p:txBody>
          <a:bodyPr>
            <a:normAutofit/>
          </a:bodyPr>
          <a:lstStyle/>
          <a:p>
            <a:pPr algn="l"/>
            <a:r>
              <a:rPr lang="en-US">
                <a:solidFill>
                  <a:srgbClr val="FFFFFF"/>
                </a:solidFill>
              </a:rPr>
              <a:t>UNIVERSITY OF GHANA</a:t>
            </a:r>
          </a:p>
        </p:txBody>
      </p:sp>
      <p:sp>
        <p:nvSpPr>
          <p:cNvPr id="9" name="Subtitle 2">
            <a:extLst>
              <a:ext uri="{FF2B5EF4-FFF2-40B4-BE49-F238E27FC236}">
                <a16:creationId xmlns:a16="http://schemas.microsoft.com/office/drawing/2014/main" id="{7604D864-A6BD-C75F-9B88-BAB58775ABDD}"/>
              </a:ext>
            </a:extLst>
          </p:cNvPr>
          <p:cNvSpPr>
            <a:spLocks noGrp="1"/>
          </p:cNvSpPr>
          <p:nvPr>
            <p:ph type="subTitle" idx="1"/>
          </p:nvPr>
        </p:nvSpPr>
        <p:spPr>
          <a:xfrm>
            <a:off x="624506" y="5547048"/>
            <a:ext cx="8837546" cy="770020"/>
          </a:xfrm>
        </p:spPr>
        <p:txBody>
          <a:bodyPr>
            <a:normAutofit/>
          </a:bodyPr>
          <a:lstStyle/>
          <a:p>
            <a:pPr algn="l"/>
            <a:endParaRPr lang="en-US" dirty="0">
              <a:solidFill>
                <a:srgbClr val="FFFFFF"/>
              </a:solidFill>
              <a:effectLst>
                <a:outerShdw blurRad="38100" dist="38100" dir="2700000" algn="tl">
                  <a:srgbClr val="000000">
                    <a:alpha val="43137"/>
                  </a:srgbClr>
                </a:outerShdw>
              </a:effectLst>
            </a:endParaRPr>
          </a:p>
        </p:txBody>
      </p:sp>
      <p:sp>
        <p:nvSpPr>
          <p:cNvPr id="11" name="Date Placeholder 9">
            <a:extLst>
              <a:ext uri="{FF2B5EF4-FFF2-40B4-BE49-F238E27FC236}">
                <a16:creationId xmlns:a16="http://schemas.microsoft.com/office/drawing/2014/main" id="{EACEDDD8-8D46-3BC1-4F30-54E24E8624CB}"/>
              </a:ext>
            </a:extLst>
          </p:cNvPr>
          <p:cNvSpPr>
            <a:spLocks noGrp="1"/>
          </p:cNvSpPr>
          <p:nvPr>
            <p:ph type="dt" sz="half" idx="10"/>
          </p:nvPr>
        </p:nvSpPr>
        <p:spPr>
          <a:xfrm>
            <a:off x="137160" y="6453002"/>
            <a:ext cx="3494314" cy="365125"/>
          </a:xfrm>
        </p:spPr>
        <p:txBody>
          <a:bodyPr/>
          <a:lstStyle/>
          <a:p>
            <a:pPr>
              <a:spcAft>
                <a:spcPts val="600"/>
              </a:spcAft>
            </a:pPr>
            <a:fld id="{B32BA809-94C7-4B61-9E39-777D0EDDBDF5}" type="datetime1">
              <a:rPr lang="en-US" smtClean="0">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3" name="Footer Placeholder 13">
            <a:extLst>
              <a:ext uri="{FF2B5EF4-FFF2-40B4-BE49-F238E27FC236}">
                <a16:creationId xmlns:a16="http://schemas.microsoft.com/office/drawing/2014/main" id="{24EF0E81-64B5-6BE4-F2AF-81E00E14CAA3}"/>
              </a:ext>
            </a:extLst>
          </p:cNvPr>
          <p:cNvSpPr>
            <a:spLocks noGrp="1"/>
          </p:cNvSpPr>
          <p:nvPr>
            <p:ph type="ftr" sz="quarter" idx="11"/>
          </p:nvPr>
        </p:nvSpPr>
        <p:spPr>
          <a:xfrm>
            <a:off x="8876521" y="6453002"/>
            <a:ext cx="2805405" cy="365125"/>
          </a:xfrm>
        </p:spPr>
        <p:txBody>
          <a:bodyPr/>
          <a:lstStyle/>
          <a:p>
            <a:pPr>
              <a:spcAft>
                <a:spcPts val="600"/>
              </a:spcAft>
            </a:pPr>
            <a:r>
              <a:rPr lang="en-US">
                <a:solidFill>
                  <a:srgbClr val="FFFFFF"/>
                </a:solidFill>
                <a:effectLst>
                  <a:outerShdw blurRad="38100" dist="38100" dir="2700000" algn="tl">
                    <a:srgbClr val="000000">
                      <a:alpha val="43137"/>
                    </a:srgbClr>
                  </a:outerShdw>
                </a:effectLst>
              </a:rPr>
              <a:t>Sample Footer Text</a:t>
            </a:r>
          </a:p>
        </p:txBody>
      </p:sp>
      <p:sp>
        <p:nvSpPr>
          <p:cNvPr id="15" name="Slide Number Placeholder 15">
            <a:extLst>
              <a:ext uri="{FF2B5EF4-FFF2-40B4-BE49-F238E27FC236}">
                <a16:creationId xmlns:a16="http://schemas.microsoft.com/office/drawing/2014/main" id="{E469E198-9AD2-31B8-0152-C6DF6F70F6F3}"/>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solidFill>
                  <a:srgbClr val="FFFFFF"/>
                </a:solidFill>
                <a:effectLst>
                  <a:outerShdw blurRad="38100" dist="38100" dir="2700000" algn="tl">
                    <a:srgbClr val="000000">
                      <a:alpha val="43137"/>
                    </a:srgbClr>
                  </a:outerShdw>
                </a:effectLst>
              </a:rPr>
              <a:pPr>
                <a:spcAft>
                  <a:spcPts val="600"/>
                </a:spcAft>
              </a:pPr>
              <a:t>2</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126987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796844" y="474333"/>
            <a:ext cx="4563883" cy="2146300"/>
          </a:xfrm>
        </p:spPr>
        <p:txBody>
          <a:bodyPr anchor="b">
            <a:normAutofit/>
          </a:bodyPr>
          <a:lstStyle/>
          <a:p>
            <a:r>
              <a:rPr lang="en-US" dirty="0"/>
              <a:t>Receiver subsystems</a:t>
            </a:r>
          </a:p>
        </p:txBody>
      </p:sp>
      <p:pic>
        <p:nvPicPr>
          <p:cNvPr id="6" name="Picture 5" descr="A black and orange tech piece hardware">
            <a:extLst>
              <a:ext uri="{FF2B5EF4-FFF2-40B4-BE49-F238E27FC236}">
                <a16:creationId xmlns:a16="http://schemas.microsoft.com/office/drawing/2014/main" id="{B68C0FDC-AE8B-AC25-B360-A4F026B3D732}"/>
              </a:ext>
            </a:extLst>
          </p:cNvPr>
          <p:cNvPicPr>
            <a:picLocks noChangeAspect="1"/>
          </p:cNvPicPr>
          <p:nvPr/>
        </p:nvPicPr>
        <p:blipFill rotWithShape="1">
          <a:blip r:embed="rId2"/>
          <a:srcRect l="30430" r="10324" b="-3"/>
          <a:stretch/>
        </p:blipFill>
        <p:spPr>
          <a:xfrm>
            <a:off x="20" y="10"/>
            <a:ext cx="6095979" cy="6857990"/>
          </a:xfrm>
          <a:prstGeom prst="rect">
            <a:avLst/>
          </a:prstGeom>
          <a:noFill/>
        </p:spPr>
      </p:pic>
      <p:sp>
        <p:nvSpPr>
          <p:cNvPr id="3" name="Content Placeholder"/>
          <p:cNvSpPr>
            <a:spLocks noGrp="1"/>
          </p:cNvSpPr>
          <p:nvPr>
            <p:ph idx="1"/>
          </p:nvPr>
        </p:nvSpPr>
        <p:spPr>
          <a:xfrm>
            <a:off x="6796844" y="2767953"/>
            <a:ext cx="4563883" cy="3461013"/>
          </a:xfrm>
        </p:spPr>
        <p:txBody>
          <a:bodyPr>
            <a:normAutofit/>
          </a:bodyPr>
          <a:lstStyle/>
          <a:p>
            <a:pPr lvl="0"/>
            <a:r>
              <a:rPr lang="en-US" sz="1800"/>
              <a:t>Low Pass Filter circuit: The filter circuit in a receiver serves the essential purpose of selecting or rejecting specific frequency components from the received signal</a:t>
            </a:r>
          </a:p>
          <a:p>
            <a:pPr lvl="0"/>
            <a:r>
              <a:rPr lang="en-US" sz="1800"/>
              <a:t>Amplifier: It increases the levels of the extracted audio signal and feeds it into the speaker</a:t>
            </a:r>
          </a:p>
        </p:txBody>
      </p:sp>
      <p:sp>
        <p:nvSpPr>
          <p:cNvPr id="10" name="Date Placeholder 6">
            <a:extLst>
              <a:ext uri="{FF2B5EF4-FFF2-40B4-BE49-F238E27FC236}">
                <a16:creationId xmlns:a16="http://schemas.microsoft.com/office/drawing/2014/main" id="{B1454B6D-1602-57A6-8D11-CB2C06E70041}"/>
              </a:ext>
            </a:extLst>
          </p:cNvPr>
          <p:cNvSpPr>
            <a:spLocks noGrp="1"/>
          </p:cNvSpPr>
          <p:nvPr>
            <p:ph type="dt" sz="half" idx="10"/>
          </p:nvPr>
        </p:nvSpPr>
        <p:spPr>
          <a:xfrm>
            <a:off x="137160" y="6453002"/>
            <a:ext cx="3494314" cy="365125"/>
          </a:xfrm>
        </p:spPr>
        <p:txBody>
          <a:bodyPr/>
          <a:lstStyle/>
          <a:p>
            <a:pPr>
              <a:spcAft>
                <a:spcPts val="600"/>
              </a:spcAft>
            </a:pPr>
            <a:fld id="{84DF6273-7D8C-4EFC-8D9D-F0D35E047D41}" type="datetime1">
              <a:rPr lang="en-US" smtClean="0">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2" name="Footer Placeholder 10">
            <a:extLst>
              <a:ext uri="{FF2B5EF4-FFF2-40B4-BE49-F238E27FC236}">
                <a16:creationId xmlns:a16="http://schemas.microsoft.com/office/drawing/2014/main" id="{0A167998-F9D1-DAB0-B1E8-27E22E99AC38}"/>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4" name="Slide Number Placeholder 11">
            <a:extLst>
              <a:ext uri="{FF2B5EF4-FFF2-40B4-BE49-F238E27FC236}">
                <a16:creationId xmlns:a16="http://schemas.microsoft.com/office/drawing/2014/main" id="{276A1B65-944A-7AC3-62F6-6EC1C608DD12}"/>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20</a:t>
            </a:fld>
            <a:endParaRPr lang="en-US"/>
          </a:p>
        </p:txBody>
      </p:sp>
    </p:spTree>
    <p:extLst>
      <p:ext uri="{BB962C8B-B14F-4D97-AF65-F5344CB8AC3E}">
        <p14:creationId xmlns:p14="http://schemas.microsoft.com/office/powerpoint/2010/main" val="6483120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736B4C5-DE79-BBD4-3988-117367B72711}"/>
              </a:ext>
            </a:extLst>
          </p:cNvPr>
          <p:cNvSpPr txBox="1"/>
          <p:nvPr/>
        </p:nvSpPr>
        <p:spPr>
          <a:xfrm>
            <a:off x="602429" y="5293849"/>
            <a:ext cx="7209728" cy="1178688"/>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3700" b="1" i="1">
                <a:latin typeface="+mj-lt"/>
                <a:ea typeface="+mj-ea"/>
                <a:cs typeface="+mj-cs"/>
              </a:rPr>
              <a:t>Block diagram of the receiver</a:t>
            </a:r>
            <a:r>
              <a:rPr lang="en-US" sz="3700" b="1">
                <a:latin typeface="+mj-lt"/>
                <a:ea typeface="+mj-ea"/>
                <a:cs typeface="+mj-cs"/>
              </a:rPr>
              <a:t> </a:t>
            </a:r>
          </a:p>
        </p:txBody>
      </p:sp>
      <p:pic>
        <p:nvPicPr>
          <p:cNvPr id="3" name="Picture 2" descr="A diagram of a sound system&#10;&#10;Description automatically generated">
            <a:extLst>
              <a:ext uri="{FF2B5EF4-FFF2-40B4-BE49-F238E27FC236}">
                <a16:creationId xmlns:a16="http://schemas.microsoft.com/office/drawing/2014/main" id="{240F163C-C219-E6AF-01A4-F8A4239CB580}"/>
              </a:ext>
            </a:extLst>
          </p:cNvPr>
          <p:cNvPicPr>
            <a:picLocks noChangeAspect="1"/>
          </p:cNvPicPr>
          <p:nvPr/>
        </p:nvPicPr>
        <p:blipFill>
          <a:blip r:embed="rId2"/>
          <a:stretch>
            <a:fillRect/>
          </a:stretch>
        </p:blipFill>
        <p:spPr>
          <a:xfrm>
            <a:off x="3180197" y="385463"/>
            <a:ext cx="5854915" cy="4522922"/>
          </a:xfrm>
          <a:prstGeom prst="rect">
            <a:avLst/>
          </a:prstGeom>
        </p:spPr>
      </p:pic>
      <p:sp>
        <p:nvSpPr>
          <p:cNvPr id="11" name="Date Placeholder 9">
            <a:extLst>
              <a:ext uri="{FF2B5EF4-FFF2-40B4-BE49-F238E27FC236}">
                <a16:creationId xmlns:a16="http://schemas.microsoft.com/office/drawing/2014/main" id="{EACEDDD8-8D46-3BC1-4F30-54E24E8624CB}"/>
              </a:ext>
            </a:extLst>
          </p:cNvPr>
          <p:cNvSpPr>
            <a:spLocks noGrp="1"/>
          </p:cNvSpPr>
          <p:nvPr>
            <p:ph type="dt" sz="half" idx="10"/>
          </p:nvPr>
        </p:nvSpPr>
        <p:spPr>
          <a:xfrm>
            <a:off x="137160" y="6453002"/>
            <a:ext cx="3494314" cy="365125"/>
          </a:xfrm>
        </p:spPr>
        <p:txBody>
          <a:bodyPr vert="horz" lIns="91440" tIns="45720" rIns="91440" bIns="45720" rtlCol="0" anchor="ctr">
            <a:normAutofit/>
          </a:bodyPr>
          <a:lstStyle/>
          <a:p>
            <a:pPr>
              <a:spcAft>
                <a:spcPts val="600"/>
              </a:spcAft>
            </a:pPr>
            <a:fld id="{B32BA809-94C7-4B61-9E39-777D0EDDBDF5}" type="datetime1">
              <a:rPr lang="en-US" smtClean="0">
                <a:effectLst>
                  <a:outerShdw blurRad="38100" dist="38100" dir="2700000" algn="tl">
                    <a:srgbClr val="000000">
                      <a:alpha val="43137"/>
                    </a:srgbClr>
                  </a:outerShdw>
                </a:effectLst>
              </a:rPr>
              <a:pPr>
                <a:spcAft>
                  <a:spcPts val="600"/>
                </a:spcAft>
              </a:pPr>
              <a:t>8/27/2023</a:t>
            </a:fld>
            <a:endParaRPr lang="en-US">
              <a:effectLst>
                <a:outerShdw blurRad="38100" dist="38100" dir="2700000" algn="tl">
                  <a:srgbClr val="000000">
                    <a:alpha val="43137"/>
                  </a:srgbClr>
                </a:outerShdw>
              </a:effectLst>
            </a:endParaRPr>
          </a:p>
        </p:txBody>
      </p:sp>
      <p:sp>
        <p:nvSpPr>
          <p:cNvPr id="13" name="Footer Placeholder 13">
            <a:extLst>
              <a:ext uri="{FF2B5EF4-FFF2-40B4-BE49-F238E27FC236}">
                <a16:creationId xmlns:a16="http://schemas.microsoft.com/office/drawing/2014/main" id="{24EF0E81-64B5-6BE4-F2AF-81E00E14CAA3}"/>
              </a:ext>
            </a:extLst>
          </p:cNvPr>
          <p:cNvSpPr>
            <a:spLocks noGrp="1"/>
          </p:cNvSpPr>
          <p:nvPr>
            <p:ph type="ftr" sz="quarter" idx="11"/>
          </p:nvPr>
        </p:nvSpPr>
        <p:spPr>
          <a:xfrm>
            <a:off x="8876521" y="6453002"/>
            <a:ext cx="2805405" cy="365125"/>
          </a:xfrm>
        </p:spPr>
        <p:txBody>
          <a:bodyPr vert="horz" lIns="91440" tIns="45720" rIns="91440" bIns="45720" rtlCol="0" anchor="ctr">
            <a:normAutofit/>
          </a:bodyPr>
          <a:lstStyle/>
          <a:p>
            <a:pPr>
              <a:spcAft>
                <a:spcPts val="600"/>
              </a:spcAft>
            </a:pPr>
            <a:r>
              <a:rPr lang="en-US" kern="1200">
                <a:solidFill>
                  <a:schemeClr val="tx1"/>
                </a:solidFill>
                <a:effectLst>
                  <a:outerShdw blurRad="38100" dist="38100" dir="2700000" algn="tl">
                    <a:srgbClr val="000000">
                      <a:alpha val="43137"/>
                    </a:srgbClr>
                  </a:outerShdw>
                </a:effectLst>
                <a:latin typeface="+mn-lt"/>
                <a:ea typeface="+mn-ea"/>
                <a:cs typeface="+mn-cs"/>
              </a:rPr>
              <a:t>Sample Footer Text</a:t>
            </a:r>
          </a:p>
        </p:txBody>
      </p:sp>
      <p:sp>
        <p:nvSpPr>
          <p:cNvPr id="15" name="Slide Number Placeholder 15">
            <a:extLst>
              <a:ext uri="{FF2B5EF4-FFF2-40B4-BE49-F238E27FC236}">
                <a16:creationId xmlns:a16="http://schemas.microsoft.com/office/drawing/2014/main" id="{E469E198-9AD2-31B8-0152-C6DF6F70F6F3}"/>
              </a:ext>
            </a:extLst>
          </p:cNvPr>
          <p:cNvSpPr>
            <a:spLocks noGrp="1"/>
          </p:cNvSpPr>
          <p:nvPr>
            <p:ph type="sldNum" sz="quarter" idx="12"/>
          </p:nvPr>
        </p:nvSpPr>
        <p:spPr>
          <a:xfrm>
            <a:off x="11632162" y="6453002"/>
            <a:ext cx="429207" cy="365125"/>
          </a:xfrm>
        </p:spPr>
        <p:txBody>
          <a:bodyPr vert="horz" lIns="91440" tIns="45720" rIns="91440" bIns="45720" rtlCol="0" anchor="ctr">
            <a:normAutofit/>
          </a:bodyPr>
          <a:lstStyle/>
          <a:p>
            <a:pPr>
              <a:spcAft>
                <a:spcPts val="600"/>
              </a:spcAft>
            </a:pPr>
            <a:fld id="{6F391B04-159E-4284-919C-20BE23D169A4}" type="slidenum">
              <a:rPr lang="en-US">
                <a:effectLst>
                  <a:outerShdw blurRad="38100" dist="38100" dir="2700000" algn="tl">
                    <a:srgbClr val="000000">
                      <a:alpha val="43137"/>
                    </a:srgbClr>
                  </a:outerShdw>
                </a:effectLst>
              </a:rPr>
              <a:pPr>
                <a:spcAft>
                  <a:spcPts val="600"/>
                </a:spcAft>
              </a:pPr>
              <a:t>21</a:t>
            </a:fld>
            <a:endParaRPr lang="en-US">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699523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diagram of a circuit board&#10;&#10;Description automatically generated">
            <a:extLst>
              <a:ext uri="{FF2B5EF4-FFF2-40B4-BE49-F238E27FC236}">
                <a16:creationId xmlns:a16="http://schemas.microsoft.com/office/drawing/2014/main" id="{AE647FDA-F18A-3B5F-0B45-BCE54E61218F}"/>
              </a:ext>
            </a:extLst>
          </p:cNvPr>
          <p:cNvPicPr>
            <a:picLocks noChangeAspect="1"/>
          </p:cNvPicPr>
          <p:nvPr/>
        </p:nvPicPr>
        <p:blipFill rotWithShape="1">
          <a:blip r:embed="rId2"/>
          <a:srcRect r="7555"/>
          <a:stretch/>
        </p:blipFill>
        <p:spPr>
          <a:xfrm>
            <a:off x="20" y="10"/>
            <a:ext cx="12191980" cy="6857990"/>
          </a:xfrm>
          <a:prstGeom prst="rect">
            <a:avLst/>
          </a:prstGeom>
        </p:spPr>
      </p:pic>
      <p:sp>
        <p:nvSpPr>
          <p:cNvPr id="13" name="Rectangle 12">
            <a:extLst>
              <a:ext uri="{FF2B5EF4-FFF2-40B4-BE49-F238E27FC236}">
                <a16:creationId xmlns:a16="http://schemas.microsoft.com/office/drawing/2014/main" id="{A9CCD9CD-49AE-3D3E-923B-81ECD3FBF7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32383"/>
            <a:ext cx="12192000" cy="4525617"/>
          </a:xfrm>
          <a:prstGeom prst="rect">
            <a:avLst/>
          </a:prstGeom>
          <a:gradFill>
            <a:gsLst>
              <a:gs pos="0">
                <a:srgbClr val="000000">
                  <a:alpha val="0"/>
                </a:srgbClr>
              </a:gs>
              <a:gs pos="55000">
                <a:srgbClr val="000000">
                  <a:alpha val="50000"/>
                </a:srgbClr>
              </a:gs>
              <a:gs pos="100000">
                <a:srgbClr val="000000">
                  <a:alpha val="6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a:extLst>
              <a:ext uri="{FF2B5EF4-FFF2-40B4-BE49-F238E27FC236}">
                <a16:creationId xmlns:a16="http://schemas.microsoft.com/office/drawing/2014/main" id="{74172E57-DF39-3D1D-9B6A-7A2E7F6BFBD0}"/>
              </a:ext>
            </a:extLst>
          </p:cNvPr>
          <p:cNvSpPr>
            <a:spLocks noGrp="1"/>
          </p:cNvSpPr>
          <p:nvPr/>
        </p:nvSpPr>
        <p:spPr>
          <a:xfrm>
            <a:off x="624506" y="3621149"/>
            <a:ext cx="8837546" cy="187048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l">
              <a:spcAft>
                <a:spcPts val="600"/>
              </a:spcAft>
            </a:pPr>
            <a:r>
              <a:rPr lang="en-US">
                <a:solidFill>
                  <a:srgbClr val="FFFFFF"/>
                </a:solidFill>
              </a:rPr>
              <a:t>Proteus model of the receiver</a:t>
            </a:r>
          </a:p>
        </p:txBody>
      </p:sp>
    </p:spTree>
    <p:extLst>
      <p:ext uri="{BB962C8B-B14F-4D97-AF65-F5344CB8AC3E}">
        <p14:creationId xmlns:p14="http://schemas.microsoft.com/office/powerpoint/2010/main" val="16287290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796844" y="474333"/>
            <a:ext cx="4563883" cy="2146300"/>
          </a:xfrm>
        </p:spPr>
        <p:txBody>
          <a:bodyPr anchor="b">
            <a:normAutofit/>
          </a:bodyPr>
          <a:lstStyle/>
          <a:p>
            <a:r>
              <a:rPr lang="en-US" dirty="0"/>
              <a:t>Filter design specification and analysis</a:t>
            </a:r>
          </a:p>
        </p:txBody>
      </p:sp>
      <p:pic>
        <p:nvPicPr>
          <p:cNvPr id="6" name="Picture 5" descr="Sample being pipetted into a petri dish">
            <a:extLst>
              <a:ext uri="{FF2B5EF4-FFF2-40B4-BE49-F238E27FC236}">
                <a16:creationId xmlns:a16="http://schemas.microsoft.com/office/drawing/2014/main" id="{FC20A5A4-FD7A-55C8-02EF-5E074F02AE82}"/>
              </a:ext>
            </a:extLst>
          </p:cNvPr>
          <p:cNvPicPr>
            <a:picLocks noChangeAspect="1"/>
          </p:cNvPicPr>
          <p:nvPr/>
        </p:nvPicPr>
        <p:blipFill rotWithShape="1">
          <a:blip r:embed="rId2"/>
          <a:srcRect l="33554" r="-9" b="-9"/>
          <a:stretch/>
        </p:blipFill>
        <p:spPr>
          <a:xfrm>
            <a:off x="20" y="10"/>
            <a:ext cx="6095979" cy="6857990"/>
          </a:xfrm>
          <a:prstGeom prst="rect">
            <a:avLst/>
          </a:prstGeom>
          <a:noFill/>
        </p:spPr>
      </p:pic>
      <p:sp>
        <p:nvSpPr>
          <p:cNvPr id="3" name="Content Placeholder"/>
          <p:cNvSpPr>
            <a:spLocks noGrp="1"/>
          </p:cNvSpPr>
          <p:nvPr>
            <p:ph idx="1"/>
          </p:nvPr>
        </p:nvSpPr>
        <p:spPr>
          <a:xfrm>
            <a:off x="6796844" y="2767953"/>
            <a:ext cx="4563883" cy="3461013"/>
          </a:xfrm>
        </p:spPr>
        <p:txBody>
          <a:bodyPr>
            <a:normAutofit/>
          </a:bodyPr>
          <a:lstStyle/>
          <a:p>
            <a:pPr lvl="0"/>
            <a:r>
              <a:rPr lang="en-US" sz="1800"/>
              <a:t>Filter Functionality and Purpose: The filter within the receiver serves the critical function of enhancing selectivity by isolating the desired intermediate frequency range while attenuating unwanted frequencies</a:t>
            </a:r>
          </a:p>
          <a:p>
            <a:pPr lvl="1"/>
            <a:r>
              <a:rPr lang="en-US"/>
              <a:t>Type: The filter should be a low-pass filter, allowing frequencies below the intermediate frequency to pass while attenuating higher frequencies</a:t>
            </a:r>
          </a:p>
        </p:txBody>
      </p:sp>
      <p:sp>
        <p:nvSpPr>
          <p:cNvPr id="10" name="Date Placeholder 6">
            <a:extLst>
              <a:ext uri="{FF2B5EF4-FFF2-40B4-BE49-F238E27FC236}">
                <a16:creationId xmlns:a16="http://schemas.microsoft.com/office/drawing/2014/main" id="{B1454B6D-1602-57A6-8D11-CB2C06E70041}"/>
              </a:ext>
            </a:extLst>
          </p:cNvPr>
          <p:cNvSpPr>
            <a:spLocks noGrp="1"/>
          </p:cNvSpPr>
          <p:nvPr>
            <p:ph type="dt" sz="half" idx="10"/>
          </p:nvPr>
        </p:nvSpPr>
        <p:spPr>
          <a:xfrm>
            <a:off x="137160" y="6453002"/>
            <a:ext cx="3494314" cy="365125"/>
          </a:xfrm>
        </p:spPr>
        <p:txBody>
          <a:bodyPr/>
          <a:lstStyle/>
          <a:p>
            <a:pPr>
              <a:spcAft>
                <a:spcPts val="600"/>
              </a:spcAft>
            </a:pPr>
            <a:fld id="{84DF6273-7D8C-4EFC-8D9D-F0D35E047D41}" type="datetime1">
              <a:rPr lang="en-US" smtClean="0">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2" name="Footer Placeholder 10">
            <a:extLst>
              <a:ext uri="{FF2B5EF4-FFF2-40B4-BE49-F238E27FC236}">
                <a16:creationId xmlns:a16="http://schemas.microsoft.com/office/drawing/2014/main" id="{0A167998-F9D1-DAB0-B1E8-27E22E99AC38}"/>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4" name="Slide Number Placeholder 11">
            <a:extLst>
              <a:ext uri="{FF2B5EF4-FFF2-40B4-BE49-F238E27FC236}">
                <a16:creationId xmlns:a16="http://schemas.microsoft.com/office/drawing/2014/main" id="{276A1B65-944A-7AC3-62F6-6EC1C608DD12}"/>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23</a:t>
            </a:fld>
            <a:endParaRPr lang="en-US"/>
          </a:p>
        </p:txBody>
      </p:sp>
    </p:spTree>
    <p:extLst>
      <p:ext uri="{BB962C8B-B14F-4D97-AF65-F5344CB8AC3E}">
        <p14:creationId xmlns:p14="http://schemas.microsoft.com/office/powerpoint/2010/main" val="21815248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796844" y="474333"/>
            <a:ext cx="4563883" cy="2146300"/>
          </a:xfrm>
        </p:spPr>
        <p:txBody>
          <a:bodyPr anchor="b">
            <a:normAutofit/>
          </a:bodyPr>
          <a:lstStyle/>
          <a:p>
            <a:r>
              <a:rPr lang="en-US" dirty="0"/>
              <a:t>Filter design specification and analysis</a:t>
            </a:r>
          </a:p>
        </p:txBody>
      </p:sp>
      <p:pic>
        <p:nvPicPr>
          <p:cNvPr id="6" name="Picture 5" descr="Close up of gear wheels">
            <a:extLst>
              <a:ext uri="{FF2B5EF4-FFF2-40B4-BE49-F238E27FC236}">
                <a16:creationId xmlns:a16="http://schemas.microsoft.com/office/drawing/2014/main" id="{02801F45-8F58-9735-C49A-C7EAB49C8056}"/>
              </a:ext>
            </a:extLst>
          </p:cNvPr>
          <p:cNvPicPr>
            <a:picLocks noChangeAspect="1"/>
          </p:cNvPicPr>
          <p:nvPr/>
        </p:nvPicPr>
        <p:blipFill rotWithShape="1">
          <a:blip r:embed="rId2"/>
          <a:srcRect l="29699" r="11007" b="-10"/>
          <a:stretch/>
        </p:blipFill>
        <p:spPr>
          <a:xfrm>
            <a:off x="20" y="10"/>
            <a:ext cx="6095979" cy="6857990"/>
          </a:xfrm>
          <a:prstGeom prst="rect">
            <a:avLst/>
          </a:prstGeom>
          <a:noFill/>
        </p:spPr>
      </p:pic>
      <p:sp>
        <p:nvSpPr>
          <p:cNvPr id="3" name="Content Placeholder"/>
          <p:cNvSpPr>
            <a:spLocks noGrp="1"/>
          </p:cNvSpPr>
          <p:nvPr>
            <p:ph idx="1"/>
          </p:nvPr>
        </p:nvSpPr>
        <p:spPr>
          <a:xfrm>
            <a:off x="6796844" y="2767953"/>
            <a:ext cx="4563883" cy="3461013"/>
          </a:xfrm>
        </p:spPr>
        <p:txBody>
          <a:bodyPr>
            <a:normAutofit/>
          </a:bodyPr>
          <a:lstStyle/>
          <a:p>
            <a:pPr lvl="0"/>
            <a:r>
              <a:rPr lang="en-US" sz="1800"/>
              <a:t>Cut-off Frequency: The cut-off frequency of the filter should be set just above the intermediate frequency to ensure minimal signal distortion in the passband</a:t>
            </a:r>
          </a:p>
        </p:txBody>
      </p:sp>
      <p:sp>
        <p:nvSpPr>
          <p:cNvPr id="10" name="Date Placeholder 6">
            <a:extLst>
              <a:ext uri="{FF2B5EF4-FFF2-40B4-BE49-F238E27FC236}">
                <a16:creationId xmlns:a16="http://schemas.microsoft.com/office/drawing/2014/main" id="{B1454B6D-1602-57A6-8D11-CB2C06E70041}"/>
              </a:ext>
            </a:extLst>
          </p:cNvPr>
          <p:cNvSpPr>
            <a:spLocks noGrp="1"/>
          </p:cNvSpPr>
          <p:nvPr>
            <p:ph type="dt" sz="half" idx="10"/>
          </p:nvPr>
        </p:nvSpPr>
        <p:spPr>
          <a:xfrm>
            <a:off x="137160" y="6453002"/>
            <a:ext cx="3494314" cy="365125"/>
          </a:xfrm>
        </p:spPr>
        <p:txBody>
          <a:bodyPr/>
          <a:lstStyle/>
          <a:p>
            <a:pPr>
              <a:spcAft>
                <a:spcPts val="600"/>
              </a:spcAft>
            </a:pPr>
            <a:fld id="{84DF6273-7D8C-4EFC-8D9D-F0D35E047D41}" type="datetime1">
              <a:rPr lang="en-US" smtClean="0">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2" name="Footer Placeholder 10">
            <a:extLst>
              <a:ext uri="{FF2B5EF4-FFF2-40B4-BE49-F238E27FC236}">
                <a16:creationId xmlns:a16="http://schemas.microsoft.com/office/drawing/2014/main" id="{0A167998-F9D1-DAB0-B1E8-27E22E99AC38}"/>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4" name="Slide Number Placeholder 11">
            <a:extLst>
              <a:ext uri="{FF2B5EF4-FFF2-40B4-BE49-F238E27FC236}">
                <a16:creationId xmlns:a16="http://schemas.microsoft.com/office/drawing/2014/main" id="{276A1B65-944A-7AC3-62F6-6EC1C608DD12}"/>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24</a:t>
            </a:fld>
            <a:endParaRPr lang="en-US"/>
          </a:p>
        </p:txBody>
      </p:sp>
    </p:spTree>
    <p:extLst>
      <p:ext uri="{BB962C8B-B14F-4D97-AF65-F5344CB8AC3E}">
        <p14:creationId xmlns:p14="http://schemas.microsoft.com/office/powerpoint/2010/main" val="23779971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796844" y="474333"/>
            <a:ext cx="4563883" cy="2146300"/>
          </a:xfrm>
        </p:spPr>
        <p:txBody>
          <a:bodyPr anchor="b">
            <a:normAutofit/>
          </a:bodyPr>
          <a:lstStyle/>
          <a:p>
            <a:r>
              <a:rPr lang="en-US" dirty="0"/>
              <a:t>How the subsystems of the receiver function together</a:t>
            </a:r>
          </a:p>
        </p:txBody>
      </p:sp>
      <p:pic>
        <p:nvPicPr>
          <p:cNvPr id="6" name="Picture 5" descr="Electronics protoboard">
            <a:extLst>
              <a:ext uri="{FF2B5EF4-FFF2-40B4-BE49-F238E27FC236}">
                <a16:creationId xmlns:a16="http://schemas.microsoft.com/office/drawing/2014/main" id="{09E4BA33-6389-3704-C83B-325D33196197}"/>
              </a:ext>
            </a:extLst>
          </p:cNvPr>
          <p:cNvPicPr>
            <a:picLocks noChangeAspect="1"/>
          </p:cNvPicPr>
          <p:nvPr/>
        </p:nvPicPr>
        <p:blipFill rotWithShape="1">
          <a:blip r:embed="rId2"/>
          <a:srcRect r="40753" b="-3"/>
          <a:stretch/>
        </p:blipFill>
        <p:spPr>
          <a:xfrm>
            <a:off x="20" y="10"/>
            <a:ext cx="6095979" cy="6857990"/>
          </a:xfrm>
          <a:prstGeom prst="rect">
            <a:avLst/>
          </a:prstGeom>
          <a:noFill/>
        </p:spPr>
      </p:pic>
      <p:sp>
        <p:nvSpPr>
          <p:cNvPr id="3" name="Content Placeholder"/>
          <p:cNvSpPr>
            <a:spLocks noGrp="1"/>
          </p:cNvSpPr>
          <p:nvPr>
            <p:ph idx="1"/>
          </p:nvPr>
        </p:nvSpPr>
        <p:spPr>
          <a:xfrm>
            <a:off x="6796844" y="2767953"/>
            <a:ext cx="4563883" cy="3461013"/>
          </a:xfrm>
        </p:spPr>
        <p:txBody>
          <a:bodyPr>
            <a:normAutofit/>
          </a:bodyPr>
          <a:lstStyle/>
          <a:p>
            <a:pPr lvl="0">
              <a:lnSpc>
                <a:spcPct val="110000"/>
              </a:lnSpc>
            </a:pPr>
            <a:r>
              <a:rPr lang="en-US" sz="1100"/>
              <a:t>At the receiver, the local oscillator signal is applied to the port VLO</a:t>
            </a:r>
          </a:p>
          <a:p>
            <a:pPr lvl="0">
              <a:lnSpc>
                <a:spcPct val="110000"/>
              </a:lnSpc>
            </a:pPr>
            <a:r>
              <a:rPr lang="en-US" sz="1100"/>
              <a:t>The carrier signal frequency should be same as the transmit RF carrier frequency used at the RF transmitter</a:t>
            </a:r>
          </a:p>
          <a:p>
            <a:pPr lvl="0">
              <a:lnSpc>
                <a:spcPct val="110000"/>
              </a:lnSpc>
            </a:pPr>
            <a:r>
              <a:rPr lang="en-US" sz="1100"/>
              <a:t>The received AM signal via the RF antenna is applied to the pin 1 via the 0.1µF coupling capacitor</a:t>
            </a:r>
          </a:p>
          <a:p>
            <a:pPr lvl="0">
              <a:lnSpc>
                <a:spcPct val="110000"/>
              </a:lnSpc>
            </a:pPr>
            <a:r>
              <a:rPr lang="en-US" sz="1100"/>
              <a:t>The AM demodulator mixes the input AM signal with the local oscillator carrier signal</a:t>
            </a:r>
          </a:p>
          <a:p>
            <a:pPr lvl="0">
              <a:lnSpc>
                <a:spcPct val="110000"/>
              </a:lnSpc>
            </a:pPr>
            <a:r>
              <a:rPr lang="en-US" sz="1100"/>
              <a:t>The message signal plus some noise passes from the demodulator output to a low pass filter</a:t>
            </a:r>
          </a:p>
          <a:p>
            <a:pPr lvl="0">
              <a:lnSpc>
                <a:spcPct val="110000"/>
              </a:lnSpc>
            </a:pPr>
            <a:r>
              <a:rPr lang="en-US" sz="1100"/>
              <a:t>After the filter, the signal is then coupled using the coupling capacitor C13 into the audio amplifier circuit</a:t>
            </a:r>
          </a:p>
          <a:p>
            <a:pPr lvl="0">
              <a:lnSpc>
                <a:spcPct val="110000"/>
              </a:lnSpc>
            </a:pPr>
            <a:r>
              <a:rPr lang="en-US" sz="1100"/>
              <a:t>From the amplifier circuit, the signal is fed into the speaker</a:t>
            </a:r>
          </a:p>
        </p:txBody>
      </p:sp>
      <p:sp>
        <p:nvSpPr>
          <p:cNvPr id="10" name="Date Placeholder 6">
            <a:extLst>
              <a:ext uri="{FF2B5EF4-FFF2-40B4-BE49-F238E27FC236}">
                <a16:creationId xmlns:a16="http://schemas.microsoft.com/office/drawing/2014/main" id="{B1454B6D-1602-57A6-8D11-CB2C06E70041}"/>
              </a:ext>
            </a:extLst>
          </p:cNvPr>
          <p:cNvSpPr>
            <a:spLocks noGrp="1"/>
          </p:cNvSpPr>
          <p:nvPr>
            <p:ph type="dt" sz="half" idx="10"/>
          </p:nvPr>
        </p:nvSpPr>
        <p:spPr>
          <a:xfrm>
            <a:off x="137160" y="6453002"/>
            <a:ext cx="3494314" cy="365125"/>
          </a:xfrm>
        </p:spPr>
        <p:txBody>
          <a:bodyPr/>
          <a:lstStyle/>
          <a:p>
            <a:pPr>
              <a:spcAft>
                <a:spcPts val="600"/>
              </a:spcAft>
            </a:pPr>
            <a:fld id="{84DF6273-7D8C-4EFC-8D9D-F0D35E047D41}" type="datetime1">
              <a:rPr lang="en-US" smtClean="0">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2" name="Footer Placeholder 10">
            <a:extLst>
              <a:ext uri="{FF2B5EF4-FFF2-40B4-BE49-F238E27FC236}">
                <a16:creationId xmlns:a16="http://schemas.microsoft.com/office/drawing/2014/main" id="{0A167998-F9D1-DAB0-B1E8-27E22E99AC38}"/>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4" name="Slide Number Placeholder 11">
            <a:extLst>
              <a:ext uri="{FF2B5EF4-FFF2-40B4-BE49-F238E27FC236}">
                <a16:creationId xmlns:a16="http://schemas.microsoft.com/office/drawing/2014/main" id="{276A1B65-944A-7AC3-62F6-6EC1C608DD12}"/>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25</a:t>
            </a:fld>
            <a:endParaRPr lang="en-US"/>
          </a:p>
        </p:txBody>
      </p:sp>
    </p:spTree>
    <p:extLst>
      <p:ext uri="{BB962C8B-B14F-4D97-AF65-F5344CB8AC3E}">
        <p14:creationId xmlns:p14="http://schemas.microsoft.com/office/powerpoint/2010/main" val="2148657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ngled shot of pen on a graph">
            <a:extLst>
              <a:ext uri="{FF2B5EF4-FFF2-40B4-BE49-F238E27FC236}">
                <a16:creationId xmlns:a16="http://schemas.microsoft.com/office/drawing/2014/main" id="{303394E2-B660-11A1-AE1F-8D4B9D928CC1}"/>
              </a:ext>
            </a:extLst>
          </p:cNvPr>
          <p:cNvPicPr>
            <a:picLocks noChangeAspect="1"/>
          </p:cNvPicPr>
          <p:nvPr/>
        </p:nvPicPr>
        <p:blipFill rotWithShape="1">
          <a:blip r:embed="rId2"/>
          <a:srcRect t="5390" r="-2" b="10213"/>
          <a:stretch/>
        </p:blipFill>
        <p:spPr>
          <a:xfrm>
            <a:off x="20" y="-1"/>
            <a:ext cx="12191980" cy="6858001"/>
          </a:xfrm>
          <a:prstGeom prst="rect">
            <a:avLst/>
          </a:prstGeom>
          <a:noFill/>
        </p:spPr>
      </p:pic>
      <p:sp>
        <p:nvSpPr>
          <p:cNvPr id="2" name="Title"/>
          <p:cNvSpPr>
            <a:spLocks noGrp="1"/>
          </p:cNvSpPr>
          <p:nvPr>
            <p:ph type="ctrTitle"/>
          </p:nvPr>
        </p:nvSpPr>
        <p:spPr>
          <a:xfrm>
            <a:off x="624506" y="3621149"/>
            <a:ext cx="8837546" cy="1870483"/>
          </a:xfrm>
        </p:spPr>
        <p:txBody>
          <a:bodyPr>
            <a:normAutofit/>
          </a:bodyPr>
          <a:lstStyle/>
          <a:p>
            <a:pPr algn="l"/>
            <a:r>
              <a:rPr lang="en-US">
                <a:solidFill>
                  <a:srgbClr val="FFFFFF"/>
                </a:solidFill>
              </a:rPr>
              <a:t>IMPLEMENTATION AND TEST RESULTS</a:t>
            </a:r>
          </a:p>
        </p:txBody>
      </p:sp>
      <p:sp>
        <p:nvSpPr>
          <p:cNvPr id="11" name="Date Placeholder 9">
            <a:extLst>
              <a:ext uri="{FF2B5EF4-FFF2-40B4-BE49-F238E27FC236}">
                <a16:creationId xmlns:a16="http://schemas.microsoft.com/office/drawing/2014/main" id="{EACEDDD8-8D46-3BC1-4F30-54E24E8624CB}"/>
              </a:ext>
            </a:extLst>
          </p:cNvPr>
          <p:cNvSpPr>
            <a:spLocks noGrp="1"/>
          </p:cNvSpPr>
          <p:nvPr>
            <p:ph type="dt" sz="half" idx="10"/>
          </p:nvPr>
        </p:nvSpPr>
        <p:spPr>
          <a:xfrm>
            <a:off x="137160" y="6453002"/>
            <a:ext cx="3494314" cy="365125"/>
          </a:xfrm>
        </p:spPr>
        <p:txBody>
          <a:bodyPr/>
          <a:lstStyle/>
          <a:p>
            <a:pPr>
              <a:spcAft>
                <a:spcPts val="600"/>
              </a:spcAft>
            </a:pPr>
            <a:fld id="{B32BA809-94C7-4B61-9E39-777D0EDDBDF5}" type="datetime1">
              <a:rPr lang="en-US" smtClean="0">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3" name="Footer Placeholder 13">
            <a:extLst>
              <a:ext uri="{FF2B5EF4-FFF2-40B4-BE49-F238E27FC236}">
                <a16:creationId xmlns:a16="http://schemas.microsoft.com/office/drawing/2014/main" id="{24EF0E81-64B5-6BE4-F2AF-81E00E14CAA3}"/>
              </a:ext>
            </a:extLst>
          </p:cNvPr>
          <p:cNvSpPr>
            <a:spLocks noGrp="1"/>
          </p:cNvSpPr>
          <p:nvPr>
            <p:ph type="ftr" sz="quarter" idx="11"/>
          </p:nvPr>
        </p:nvSpPr>
        <p:spPr>
          <a:xfrm>
            <a:off x="8876521" y="6453002"/>
            <a:ext cx="2805405" cy="365125"/>
          </a:xfrm>
        </p:spPr>
        <p:txBody>
          <a:bodyPr/>
          <a:lstStyle/>
          <a:p>
            <a:pPr>
              <a:spcAft>
                <a:spcPts val="600"/>
              </a:spcAft>
            </a:pPr>
            <a:r>
              <a:rPr lang="en-US">
                <a:solidFill>
                  <a:srgbClr val="FFFFFF"/>
                </a:solidFill>
                <a:effectLst>
                  <a:outerShdw blurRad="38100" dist="38100" dir="2700000" algn="tl">
                    <a:srgbClr val="000000">
                      <a:alpha val="43137"/>
                    </a:srgbClr>
                  </a:outerShdw>
                </a:effectLst>
              </a:rPr>
              <a:t>Sample Footer Text</a:t>
            </a:r>
          </a:p>
        </p:txBody>
      </p:sp>
      <p:sp>
        <p:nvSpPr>
          <p:cNvPr id="15" name="Slide Number Placeholder 15">
            <a:extLst>
              <a:ext uri="{FF2B5EF4-FFF2-40B4-BE49-F238E27FC236}">
                <a16:creationId xmlns:a16="http://schemas.microsoft.com/office/drawing/2014/main" id="{E469E198-9AD2-31B8-0152-C6DF6F70F6F3}"/>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solidFill>
                  <a:srgbClr val="FFFFFF"/>
                </a:solidFill>
                <a:effectLst>
                  <a:outerShdw blurRad="38100" dist="38100" dir="2700000" algn="tl">
                    <a:srgbClr val="000000">
                      <a:alpha val="43137"/>
                    </a:srgbClr>
                  </a:outerShdw>
                </a:effectLst>
              </a:rPr>
              <a:pPr>
                <a:spcAft>
                  <a:spcPts val="600"/>
                </a:spcAft>
              </a:pPr>
              <a:t>26</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847341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6796844" y="474333"/>
            <a:ext cx="4563883" cy="2146300"/>
          </a:xfrm>
        </p:spPr>
        <p:txBody>
          <a:bodyPr anchor="b">
            <a:normAutofit/>
          </a:bodyPr>
          <a:lstStyle/>
          <a:p>
            <a:r>
              <a:rPr lang="en-US" dirty="0"/>
              <a:t>Procedure for the integration of hardware units</a:t>
            </a:r>
          </a:p>
        </p:txBody>
      </p:sp>
      <p:pic>
        <p:nvPicPr>
          <p:cNvPr id="6" name="Picture 5">
            <a:extLst>
              <a:ext uri="{FF2B5EF4-FFF2-40B4-BE49-F238E27FC236}">
                <a16:creationId xmlns:a16="http://schemas.microsoft.com/office/drawing/2014/main" id="{40A74C01-C9A5-2049-FC3F-2CB7C702AC7A}"/>
              </a:ext>
            </a:extLst>
          </p:cNvPr>
          <p:cNvPicPr>
            <a:picLocks noChangeAspect="1"/>
          </p:cNvPicPr>
          <p:nvPr/>
        </p:nvPicPr>
        <p:blipFill rotWithShape="1">
          <a:blip r:embed="rId2"/>
          <a:srcRect r="50000"/>
          <a:stretch/>
        </p:blipFill>
        <p:spPr>
          <a:xfrm>
            <a:off x="20" y="10"/>
            <a:ext cx="6095979" cy="6857990"/>
          </a:xfrm>
          <a:prstGeom prst="rect">
            <a:avLst/>
          </a:prstGeom>
          <a:noFill/>
        </p:spPr>
      </p:pic>
      <p:sp>
        <p:nvSpPr>
          <p:cNvPr id="3" name="Content Placeholder"/>
          <p:cNvSpPr>
            <a:spLocks noGrp="1"/>
          </p:cNvSpPr>
          <p:nvPr>
            <p:ph idx="1"/>
          </p:nvPr>
        </p:nvSpPr>
        <p:spPr>
          <a:xfrm>
            <a:off x="6796844" y="2767953"/>
            <a:ext cx="4563883" cy="3461013"/>
          </a:xfrm>
        </p:spPr>
        <p:txBody>
          <a:bodyPr vert="horz" lIns="91440" tIns="45720" rIns="91440" bIns="45720" rtlCol="0">
            <a:normAutofit/>
          </a:bodyPr>
          <a:lstStyle/>
          <a:p>
            <a:pPr>
              <a:lnSpc>
                <a:spcPct val="110000"/>
              </a:lnSpc>
            </a:pPr>
            <a:r>
              <a:rPr lang="en-US" sz="1100" b="1">
                <a:ea typeface="+mn-lt"/>
                <a:cs typeface="+mn-lt"/>
              </a:rPr>
              <a:t>Audio Source:</a:t>
            </a:r>
            <a:r>
              <a:rPr lang="en-US" sz="1100">
                <a:ea typeface="+mn-lt"/>
                <a:cs typeface="+mn-lt"/>
              </a:rPr>
              <a:t> Start with an audio source (e.g., microphone, audio player) providing the signal.</a:t>
            </a:r>
            <a:endParaRPr lang="en-US" sz="1100"/>
          </a:p>
          <a:p>
            <a:pPr>
              <a:lnSpc>
                <a:spcPct val="110000"/>
              </a:lnSpc>
            </a:pPr>
            <a:r>
              <a:rPr lang="en-US" sz="1100" b="1">
                <a:ea typeface="+mn-lt"/>
                <a:cs typeface="+mn-lt"/>
              </a:rPr>
              <a:t>Modulation Circuit:</a:t>
            </a:r>
            <a:r>
              <a:rPr lang="en-US" sz="1100">
                <a:ea typeface="+mn-lt"/>
                <a:cs typeface="+mn-lt"/>
              </a:rPr>
              <a:t> Connect the audio source to a modulation circuit using amplitude modulation (AM).</a:t>
            </a:r>
            <a:endParaRPr lang="en-US" sz="1100"/>
          </a:p>
          <a:p>
            <a:pPr>
              <a:lnSpc>
                <a:spcPct val="110000"/>
              </a:lnSpc>
            </a:pPr>
            <a:r>
              <a:rPr lang="en-US" sz="1100" b="1">
                <a:ea typeface="+mn-lt"/>
                <a:cs typeface="+mn-lt"/>
              </a:rPr>
              <a:t>Carrier Oscillator:</a:t>
            </a:r>
            <a:r>
              <a:rPr lang="en-US" sz="1100">
                <a:ea typeface="+mn-lt"/>
                <a:cs typeface="+mn-lt"/>
              </a:rPr>
              <a:t> Link the modulation circuit output to a carrier oscillator for generating the carrier signal.</a:t>
            </a:r>
            <a:endParaRPr lang="en-US" sz="1100"/>
          </a:p>
          <a:p>
            <a:pPr>
              <a:lnSpc>
                <a:spcPct val="110000"/>
              </a:lnSpc>
            </a:pPr>
            <a:r>
              <a:rPr lang="en-US" sz="1100" b="1">
                <a:ea typeface="+mn-lt"/>
                <a:cs typeface="+mn-lt"/>
              </a:rPr>
              <a:t>Mixer Circuit:</a:t>
            </a:r>
            <a:r>
              <a:rPr lang="en-US" sz="1100">
                <a:ea typeface="+mn-lt"/>
                <a:cs typeface="+mn-lt"/>
              </a:rPr>
              <a:t> Connect the carrier signal to a mixer circuit that can incorporate frequency multiplication.</a:t>
            </a:r>
            <a:endParaRPr lang="en-US" sz="1100"/>
          </a:p>
          <a:p>
            <a:pPr>
              <a:lnSpc>
                <a:spcPct val="110000"/>
              </a:lnSpc>
            </a:pPr>
            <a:r>
              <a:rPr lang="en-US" sz="1100" b="1">
                <a:ea typeface="+mn-lt"/>
                <a:cs typeface="+mn-lt"/>
              </a:rPr>
              <a:t>Power Amplification:</a:t>
            </a:r>
            <a:r>
              <a:rPr lang="en-US" sz="1100">
                <a:ea typeface="+mn-lt"/>
                <a:cs typeface="+mn-lt"/>
              </a:rPr>
              <a:t> Connect the mixer circuit output to a power amplifier, maintaining linearity for distortion prevention.</a:t>
            </a:r>
            <a:endParaRPr lang="en-US" sz="1100"/>
          </a:p>
          <a:p>
            <a:pPr>
              <a:lnSpc>
                <a:spcPct val="110000"/>
              </a:lnSpc>
            </a:pPr>
            <a:r>
              <a:rPr lang="en-US" sz="1100" b="1">
                <a:ea typeface="+mn-lt"/>
                <a:cs typeface="+mn-lt"/>
              </a:rPr>
              <a:t>Antenna and RF Front-End:</a:t>
            </a:r>
            <a:r>
              <a:rPr lang="en-US" sz="1100">
                <a:ea typeface="+mn-lt"/>
                <a:cs typeface="+mn-lt"/>
              </a:rPr>
              <a:t> Connect the power amplifier output to the antenna and RF front-end circuitry, ensuring impedance matching and grounding.</a:t>
            </a:r>
            <a:endParaRPr lang="en-US" sz="1100"/>
          </a:p>
          <a:p>
            <a:pPr lvl="0">
              <a:lnSpc>
                <a:spcPct val="110000"/>
              </a:lnSpc>
            </a:pPr>
            <a:endParaRPr lang="en-US" sz="1100"/>
          </a:p>
        </p:txBody>
      </p:sp>
      <p:sp>
        <p:nvSpPr>
          <p:cNvPr id="10" name="Date Placeholder 6">
            <a:extLst>
              <a:ext uri="{FF2B5EF4-FFF2-40B4-BE49-F238E27FC236}">
                <a16:creationId xmlns:a16="http://schemas.microsoft.com/office/drawing/2014/main" id="{B1454B6D-1602-57A6-8D11-CB2C06E70041}"/>
              </a:ext>
            </a:extLst>
          </p:cNvPr>
          <p:cNvSpPr>
            <a:spLocks noGrp="1"/>
          </p:cNvSpPr>
          <p:nvPr>
            <p:ph type="dt" sz="half" idx="10"/>
          </p:nvPr>
        </p:nvSpPr>
        <p:spPr>
          <a:xfrm>
            <a:off x="137160" y="6453002"/>
            <a:ext cx="3494314" cy="365125"/>
          </a:xfrm>
        </p:spPr>
        <p:txBody>
          <a:bodyPr>
            <a:normAutofit/>
          </a:bodyPr>
          <a:lstStyle/>
          <a:p>
            <a:pPr>
              <a:spcAft>
                <a:spcPts val="600"/>
              </a:spcAft>
            </a:pPr>
            <a:fld id="{84DF6273-7D8C-4EFC-8D9D-F0D35E047D41}" type="datetime1">
              <a:rPr lang="en-US" smtClean="0">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2" name="Footer Placeholder 10">
            <a:extLst>
              <a:ext uri="{FF2B5EF4-FFF2-40B4-BE49-F238E27FC236}">
                <a16:creationId xmlns:a16="http://schemas.microsoft.com/office/drawing/2014/main" id="{0A167998-F9D1-DAB0-B1E8-27E22E99AC38}"/>
              </a:ext>
            </a:extLst>
          </p:cNvPr>
          <p:cNvSpPr>
            <a:spLocks noGrp="1"/>
          </p:cNvSpPr>
          <p:nvPr>
            <p:ph type="ftr" sz="quarter" idx="11"/>
          </p:nvPr>
        </p:nvSpPr>
        <p:spPr>
          <a:xfrm>
            <a:off x="8876521" y="6453002"/>
            <a:ext cx="2805405" cy="365125"/>
          </a:xfrm>
        </p:spPr>
        <p:txBody>
          <a:bodyPr>
            <a:normAutofit/>
          </a:bodyPr>
          <a:lstStyle/>
          <a:p>
            <a:pPr>
              <a:spcAft>
                <a:spcPts val="600"/>
              </a:spcAft>
            </a:pPr>
            <a:r>
              <a:rPr lang="en-US"/>
              <a:t>Sample Footer Text</a:t>
            </a:r>
          </a:p>
        </p:txBody>
      </p:sp>
      <p:sp>
        <p:nvSpPr>
          <p:cNvPr id="14" name="Slide Number Placeholder 11">
            <a:extLst>
              <a:ext uri="{FF2B5EF4-FFF2-40B4-BE49-F238E27FC236}">
                <a16:creationId xmlns:a16="http://schemas.microsoft.com/office/drawing/2014/main" id="{276A1B65-944A-7AC3-62F6-6EC1C608DD12}"/>
              </a:ext>
            </a:extLst>
          </p:cNvPr>
          <p:cNvSpPr>
            <a:spLocks noGrp="1"/>
          </p:cNvSpPr>
          <p:nvPr>
            <p:ph type="sldNum" sz="quarter" idx="12"/>
          </p:nvPr>
        </p:nvSpPr>
        <p:spPr>
          <a:xfrm>
            <a:off x="11632162" y="6453002"/>
            <a:ext cx="429207" cy="365125"/>
          </a:xfrm>
        </p:spPr>
        <p:txBody>
          <a:bodyPr>
            <a:normAutofit/>
          </a:bodyPr>
          <a:lstStyle/>
          <a:p>
            <a:pPr>
              <a:spcAft>
                <a:spcPts val="600"/>
              </a:spcAft>
            </a:pPr>
            <a:fld id="{6F391B04-159E-4284-919C-20BE23D169A4}" type="slidenum">
              <a:rPr lang="en-US" smtClean="0"/>
              <a:pPr>
                <a:spcAft>
                  <a:spcPts val="600"/>
                </a:spcAft>
              </a:pPr>
              <a:t>27</a:t>
            </a:fld>
            <a:endParaRPr lang="en-US"/>
          </a:p>
        </p:txBody>
      </p:sp>
    </p:spTree>
    <p:extLst>
      <p:ext uri="{BB962C8B-B14F-4D97-AF65-F5344CB8AC3E}">
        <p14:creationId xmlns:p14="http://schemas.microsoft.com/office/powerpoint/2010/main" val="2759725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up of a projector&#10;&#10;Description automatically generated">
            <a:extLst>
              <a:ext uri="{FF2B5EF4-FFF2-40B4-BE49-F238E27FC236}">
                <a16:creationId xmlns:a16="http://schemas.microsoft.com/office/drawing/2014/main" id="{583E5B3C-9428-1988-F034-9BE3244B2B76}"/>
              </a:ext>
            </a:extLst>
          </p:cNvPr>
          <p:cNvPicPr>
            <a:picLocks noChangeAspect="1"/>
          </p:cNvPicPr>
          <p:nvPr/>
        </p:nvPicPr>
        <p:blipFill rotWithShape="1">
          <a:blip r:embed="rId2"/>
          <a:srcRect r="12038" b="2"/>
          <a:stretch/>
        </p:blipFill>
        <p:spPr>
          <a:xfrm>
            <a:off x="3463" y="3466"/>
            <a:ext cx="7766132" cy="6847828"/>
          </a:xfrm>
          <a:prstGeom prst="rect">
            <a:avLst/>
          </a:prstGeom>
          <a:noFill/>
        </p:spPr>
      </p:pic>
      <p:sp>
        <p:nvSpPr>
          <p:cNvPr id="6" name="TextBox 5">
            <a:extLst>
              <a:ext uri="{FF2B5EF4-FFF2-40B4-BE49-F238E27FC236}">
                <a16:creationId xmlns:a16="http://schemas.microsoft.com/office/drawing/2014/main" id="{2CFA0063-FDDB-62C8-4269-2AA4C81C58CB}"/>
              </a:ext>
            </a:extLst>
          </p:cNvPr>
          <p:cNvSpPr txBox="1"/>
          <p:nvPr/>
        </p:nvSpPr>
        <p:spPr>
          <a:xfrm>
            <a:off x="7778756" y="3466"/>
            <a:ext cx="4412530" cy="6851317"/>
          </a:xfrm>
          <a:prstGeom prst="rect">
            <a:avLst/>
          </a:prstGeom>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indent="-228600">
              <a:lnSpc>
                <a:spcPct val="110000"/>
              </a:lnSpc>
              <a:spcAft>
                <a:spcPts val="600"/>
              </a:spcAft>
              <a:buFont typeface="Arial" panose="020B0604020202020204" pitchFamily="34" charset="0"/>
              <a:buChar char="•"/>
            </a:pPr>
            <a:r>
              <a:rPr lang="en-US" sz="1200" b="1" dirty="0"/>
              <a:t>Antenna and RF Front-End:</a:t>
            </a:r>
            <a:r>
              <a:rPr lang="en-US" sz="1200" dirty="0"/>
              <a:t> Describe connecting the antenna to the RF front-end with tuning and amplification stages.</a:t>
            </a:r>
          </a:p>
          <a:p>
            <a:pPr indent="-228600">
              <a:lnSpc>
                <a:spcPct val="110000"/>
              </a:lnSpc>
              <a:spcAft>
                <a:spcPts val="600"/>
              </a:spcAft>
              <a:buFont typeface="Arial" panose="020B0604020202020204" pitchFamily="34" charset="0"/>
              <a:buChar char="•"/>
            </a:pPr>
            <a:r>
              <a:rPr lang="en-US" sz="1200" b="1" dirty="0"/>
              <a:t>RF-IF Conversion:</a:t>
            </a:r>
            <a:r>
              <a:rPr lang="en-US" sz="1200" dirty="0"/>
              <a:t> Explain the RF-IF converter's role in down-converting the RF signal to intermediate frequency (IF).</a:t>
            </a:r>
          </a:p>
          <a:p>
            <a:pPr indent="-228600">
              <a:lnSpc>
                <a:spcPct val="110000"/>
              </a:lnSpc>
              <a:spcAft>
                <a:spcPts val="600"/>
              </a:spcAft>
              <a:buFont typeface="Arial" panose="020B0604020202020204" pitchFamily="34" charset="0"/>
              <a:buChar char="•"/>
            </a:pPr>
            <a:r>
              <a:rPr lang="en-US" sz="1200" b="1" dirty="0"/>
              <a:t>Filtering and IF Amplification:</a:t>
            </a:r>
            <a:r>
              <a:rPr lang="en-US" sz="1200" dirty="0"/>
              <a:t> Mention using an IF filter to select the desired IF range and an IF amplifier for sensitivity enhancement.</a:t>
            </a:r>
          </a:p>
          <a:p>
            <a:pPr indent="-228600">
              <a:lnSpc>
                <a:spcPct val="110000"/>
              </a:lnSpc>
              <a:spcAft>
                <a:spcPts val="600"/>
              </a:spcAft>
              <a:buFont typeface="Arial" panose="020B0604020202020204" pitchFamily="34" charset="0"/>
              <a:buChar char="•"/>
            </a:pPr>
            <a:r>
              <a:rPr lang="en-US" sz="1200" b="1" dirty="0"/>
              <a:t>AM Demodulation:</a:t>
            </a:r>
            <a:r>
              <a:rPr lang="en-US" sz="1200" dirty="0"/>
              <a:t> Describe the demodulator circuit extracting the original audio signal.</a:t>
            </a:r>
          </a:p>
          <a:p>
            <a:pPr indent="-228600">
              <a:lnSpc>
                <a:spcPct val="110000"/>
              </a:lnSpc>
              <a:spcAft>
                <a:spcPts val="600"/>
              </a:spcAft>
              <a:buFont typeface="Arial" panose="020B0604020202020204" pitchFamily="34" charset="0"/>
              <a:buChar char="•"/>
            </a:pPr>
            <a:r>
              <a:rPr lang="en-US" sz="1200" b="1" dirty="0"/>
              <a:t>Audio Signal Filtering:</a:t>
            </a:r>
            <a:r>
              <a:rPr lang="en-US" sz="1200" dirty="0"/>
              <a:t> Explain noise filtering after demodulation using components like R22 and C10.</a:t>
            </a:r>
          </a:p>
          <a:p>
            <a:pPr indent="-228600">
              <a:lnSpc>
                <a:spcPct val="110000"/>
              </a:lnSpc>
              <a:spcAft>
                <a:spcPts val="600"/>
              </a:spcAft>
              <a:buFont typeface="Arial" panose="020B0604020202020204" pitchFamily="34" charset="0"/>
              <a:buChar char="•"/>
            </a:pPr>
            <a:r>
              <a:rPr lang="en-US" sz="1200" b="1" dirty="0"/>
              <a:t>Audio Amplification:</a:t>
            </a:r>
            <a:r>
              <a:rPr lang="en-US" sz="1200" dirty="0"/>
              <a:t> Highlight the audio amplifier circuit that strengthens the extracted audio signal.</a:t>
            </a:r>
          </a:p>
          <a:p>
            <a:pPr indent="-228600">
              <a:lnSpc>
                <a:spcPct val="110000"/>
              </a:lnSpc>
              <a:spcAft>
                <a:spcPts val="600"/>
              </a:spcAft>
              <a:buFont typeface="Arial" panose="020B0604020202020204" pitchFamily="34" charset="0"/>
              <a:buChar char="•"/>
            </a:pPr>
            <a:r>
              <a:rPr lang="en-US" sz="1200" b="1" dirty="0"/>
              <a:t>Audio Playback:</a:t>
            </a:r>
            <a:r>
              <a:rPr lang="en-US" sz="1200" dirty="0"/>
              <a:t> Mention routing the amplified audio signal to the audio playback component (speaker) for audible output.</a:t>
            </a:r>
          </a:p>
        </p:txBody>
      </p:sp>
    </p:spTree>
    <p:extLst>
      <p:ext uri="{BB962C8B-B14F-4D97-AF65-F5344CB8AC3E}">
        <p14:creationId xmlns:p14="http://schemas.microsoft.com/office/powerpoint/2010/main" val="8340768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a:xfrm>
            <a:off x="609599" y="5293849"/>
            <a:ext cx="7202558" cy="1178688"/>
          </a:xfrm>
        </p:spPr>
        <p:txBody>
          <a:bodyPr anchor="ctr">
            <a:normAutofit/>
          </a:bodyPr>
          <a:lstStyle/>
          <a:p>
            <a:pPr algn="l"/>
            <a:r>
              <a:rPr lang="en-US" sz="3100" dirty="0"/>
              <a:t>TESTING OF NUMERICAL MODEL AND RESULTS OBTAINED</a:t>
            </a:r>
          </a:p>
        </p:txBody>
      </p:sp>
      <p:pic>
        <p:nvPicPr>
          <p:cNvPr id="5" name="Picture 4">
            <a:extLst>
              <a:ext uri="{FF2B5EF4-FFF2-40B4-BE49-F238E27FC236}">
                <a16:creationId xmlns:a16="http://schemas.microsoft.com/office/drawing/2014/main" id="{38263E95-3228-7391-7DB7-9BC515188148}"/>
              </a:ext>
            </a:extLst>
          </p:cNvPr>
          <p:cNvPicPr>
            <a:picLocks noChangeAspect="1"/>
          </p:cNvPicPr>
          <p:nvPr/>
        </p:nvPicPr>
        <p:blipFill rotWithShape="1">
          <a:blip r:embed="rId2"/>
          <a:srcRect t="12505" r="-2" b="26510"/>
          <a:stretch/>
        </p:blipFill>
        <p:spPr>
          <a:xfrm>
            <a:off x="20" y="10"/>
            <a:ext cx="12191980" cy="4908375"/>
          </a:xfrm>
          <a:prstGeom prst="rect">
            <a:avLst/>
          </a:prstGeom>
          <a:noFill/>
        </p:spPr>
      </p:pic>
      <p:sp>
        <p:nvSpPr>
          <p:cNvPr id="11" name="Date Placeholder 8">
            <a:extLst>
              <a:ext uri="{FF2B5EF4-FFF2-40B4-BE49-F238E27FC236}">
                <a16:creationId xmlns:a16="http://schemas.microsoft.com/office/drawing/2014/main" id="{5CED8F93-89DF-C57A-C16D-ED6DB8A4ABD2}"/>
              </a:ext>
            </a:extLst>
          </p:cNvPr>
          <p:cNvSpPr>
            <a:spLocks noGrp="1"/>
          </p:cNvSpPr>
          <p:nvPr>
            <p:ph type="dt" sz="half" idx="10"/>
          </p:nvPr>
        </p:nvSpPr>
        <p:spPr>
          <a:xfrm>
            <a:off x="137160" y="6453002"/>
            <a:ext cx="3494314" cy="365125"/>
          </a:xfrm>
        </p:spPr>
        <p:txBody>
          <a:bodyPr/>
          <a:lstStyle/>
          <a:p>
            <a:pPr>
              <a:spcAft>
                <a:spcPts val="600"/>
              </a:spcAft>
            </a:pPr>
            <a:fld id="{907816DB-FEA5-42E1-8FAA-ACDB7BE4A0F6}" type="datetime1">
              <a:rPr lang="en-US" smtClean="0"/>
              <a:pPr>
                <a:spcAft>
                  <a:spcPts val="600"/>
                </a:spcAft>
              </a:pPr>
              <a:t>8/27/2023</a:t>
            </a:fld>
            <a:endParaRPr lang="en-US"/>
          </a:p>
        </p:txBody>
      </p:sp>
    </p:spTree>
    <p:extLst>
      <p:ext uri="{BB962C8B-B14F-4D97-AF65-F5344CB8AC3E}">
        <p14:creationId xmlns:p14="http://schemas.microsoft.com/office/powerpoint/2010/main" val="865890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796844" y="474333"/>
            <a:ext cx="4563883" cy="2146300"/>
          </a:xfrm>
        </p:spPr>
        <p:txBody>
          <a:bodyPr anchor="b">
            <a:normAutofit/>
          </a:bodyPr>
          <a:lstStyle/>
          <a:p>
            <a:r>
              <a:rPr lang="en-US" dirty="0"/>
              <a:t>COURSE PROJECT</a:t>
            </a:r>
          </a:p>
        </p:txBody>
      </p:sp>
      <p:pic>
        <p:nvPicPr>
          <p:cNvPr id="6" name="Picture 5" descr="Conference room table">
            <a:extLst>
              <a:ext uri="{FF2B5EF4-FFF2-40B4-BE49-F238E27FC236}">
                <a16:creationId xmlns:a16="http://schemas.microsoft.com/office/drawing/2014/main" id="{2FA15D4F-B17E-5E68-FF41-A03F3FA1C335}"/>
              </a:ext>
            </a:extLst>
          </p:cNvPr>
          <p:cNvPicPr>
            <a:picLocks noChangeAspect="1"/>
          </p:cNvPicPr>
          <p:nvPr/>
        </p:nvPicPr>
        <p:blipFill rotWithShape="1">
          <a:blip r:embed="rId2"/>
          <a:srcRect l="20702" r="8" b="8"/>
          <a:stretch/>
        </p:blipFill>
        <p:spPr>
          <a:xfrm>
            <a:off x="20" y="10"/>
            <a:ext cx="6095979" cy="6857990"/>
          </a:xfrm>
          <a:prstGeom prst="rect">
            <a:avLst/>
          </a:prstGeom>
          <a:noFill/>
        </p:spPr>
      </p:pic>
      <p:sp>
        <p:nvSpPr>
          <p:cNvPr id="3" name="Content Placeholder"/>
          <p:cNvSpPr>
            <a:spLocks noGrp="1"/>
          </p:cNvSpPr>
          <p:nvPr>
            <p:ph idx="1"/>
          </p:nvPr>
        </p:nvSpPr>
        <p:spPr>
          <a:xfrm>
            <a:off x="6796844" y="2767953"/>
            <a:ext cx="4563883" cy="3461013"/>
          </a:xfrm>
        </p:spPr>
        <p:txBody>
          <a:bodyPr>
            <a:normAutofit/>
          </a:bodyPr>
          <a:lstStyle/>
          <a:p>
            <a:pPr lvl="0"/>
            <a:r>
              <a:rPr lang="en-US" sz="1800"/>
              <a:t>Members</a:t>
            </a:r>
          </a:p>
          <a:p>
            <a:pPr lvl="0"/>
            <a:r>
              <a:rPr lang="en-US" sz="1800"/>
              <a:t>Saani Mustapha Deshini - 10978425</a:t>
            </a:r>
          </a:p>
        </p:txBody>
      </p:sp>
      <p:sp>
        <p:nvSpPr>
          <p:cNvPr id="10" name="Date Placeholder 6">
            <a:extLst>
              <a:ext uri="{FF2B5EF4-FFF2-40B4-BE49-F238E27FC236}">
                <a16:creationId xmlns:a16="http://schemas.microsoft.com/office/drawing/2014/main" id="{B1454B6D-1602-57A6-8D11-CB2C06E70041}"/>
              </a:ext>
            </a:extLst>
          </p:cNvPr>
          <p:cNvSpPr>
            <a:spLocks noGrp="1"/>
          </p:cNvSpPr>
          <p:nvPr>
            <p:ph type="dt" sz="half" idx="10"/>
          </p:nvPr>
        </p:nvSpPr>
        <p:spPr>
          <a:xfrm>
            <a:off x="137160" y="6453002"/>
            <a:ext cx="3494314" cy="365125"/>
          </a:xfrm>
        </p:spPr>
        <p:txBody>
          <a:bodyPr/>
          <a:lstStyle/>
          <a:p>
            <a:pPr>
              <a:spcAft>
                <a:spcPts val="600"/>
              </a:spcAft>
            </a:pPr>
            <a:fld id="{84DF6273-7D8C-4EFC-8D9D-F0D35E047D41}" type="datetime1">
              <a:rPr lang="en-US" smtClean="0">
                <a:solidFill>
                  <a:srgbClr val="FFFFFF"/>
                </a:solidFill>
                <a:effectLst>
                  <a:outerShdw blurRad="38100" dist="38100" dir="2700000" algn="tl">
                    <a:srgbClr val="000000">
                      <a:alpha val="43137"/>
                    </a:srgbClr>
                  </a:outerShdw>
                </a:effectLst>
              </a:rPr>
              <a:pPr>
                <a:spcAft>
                  <a:spcPts val="600"/>
                </a:spcAft>
              </a:pPr>
              <a:t>8/27/2023</a:t>
            </a:fld>
            <a:endParaRPr lang="en-US">
              <a:solidFill>
                <a:srgbClr val="FFFFFF"/>
              </a:solidFill>
              <a:effectLst>
                <a:outerShdw blurRad="38100" dist="38100" dir="2700000" algn="tl">
                  <a:srgbClr val="000000">
                    <a:alpha val="43137"/>
                  </a:srgbClr>
                </a:outerShdw>
              </a:effectLst>
            </a:endParaRPr>
          </a:p>
        </p:txBody>
      </p:sp>
      <p:sp>
        <p:nvSpPr>
          <p:cNvPr id="12" name="Footer Placeholder 10">
            <a:extLst>
              <a:ext uri="{FF2B5EF4-FFF2-40B4-BE49-F238E27FC236}">
                <a16:creationId xmlns:a16="http://schemas.microsoft.com/office/drawing/2014/main" id="{0A167998-F9D1-DAB0-B1E8-27E22E99AC38}"/>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4" name="Slide Number Placeholder 11">
            <a:extLst>
              <a:ext uri="{FF2B5EF4-FFF2-40B4-BE49-F238E27FC236}">
                <a16:creationId xmlns:a16="http://schemas.microsoft.com/office/drawing/2014/main" id="{276A1B65-944A-7AC3-62F6-6EC1C608DD12}"/>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3</a:t>
            </a:fld>
            <a:endParaRPr lang="en-US"/>
          </a:p>
        </p:txBody>
      </p:sp>
    </p:spTree>
    <p:extLst>
      <p:ext uri="{BB962C8B-B14F-4D97-AF65-F5344CB8AC3E}">
        <p14:creationId xmlns:p14="http://schemas.microsoft.com/office/powerpoint/2010/main" val="22059303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Rectangle 22">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Freeform: Shape 24">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7" name="Freeform: Shape 26">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p:cNvSpPr>
            <a:spLocks noGrp="1"/>
          </p:cNvSpPr>
          <p:nvPr>
            <p:ph type="ctrTitle"/>
          </p:nvPr>
        </p:nvSpPr>
        <p:spPr>
          <a:xfrm>
            <a:off x="477981" y="1122363"/>
            <a:ext cx="4023360" cy="3204134"/>
          </a:xfrm>
        </p:spPr>
        <p:txBody>
          <a:bodyPr vert="horz" lIns="91440" tIns="45720" rIns="91440" bIns="45720" rtlCol="0" anchor="b">
            <a:normAutofit/>
          </a:bodyPr>
          <a:lstStyle/>
          <a:p>
            <a:r>
              <a:rPr lang="en-US" sz="4800"/>
              <a:t>AM Transmitter Testing</a:t>
            </a:r>
          </a:p>
        </p:txBody>
      </p:sp>
      <p:sp>
        <p:nvSpPr>
          <p:cNvPr id="3" name="Content Placeholder"/>
          <p:cNvSpPr>
            <a:spLocks noGrp="1"/>
          </p:cNvSpPr>
          <p:nvPr>
            <p:ph idx="1"/>
          </p:nvPr>
        </p:nvSpPr>
        <p:spPr>
          <a:xfrm>
            <a:off x="477981" y="4872922"/>
            <a:ext cx="3933306" cy="1208141"/>
          </a:xfrm>
        </p:spPr>
        <p:txBody>
          <a:bodyPr vert="horz" lIns="91440" tIns="45720" rIns="91440" bIns="45720" rtlCol="0">
            <a:normAutofit/>
          </a:bodyPr>
          <a:lstStyle/>
          <a:p>
            <a:pPr marL="0" lvl="0" indent="0">
              <a:buNone/>
            </a:pPr>
            <a:r>
              <a:rPr lang="en-US" sz="2000"/>
              <a:t>During simulation, we captured screenshots at key stages</a:t>
            </a:r>
          </a:p>
        </p:txBody>
      </p:sp>
      <p:sp>
        <p:nvSpPr>
          <p:cNvPr id="29" name="Rectangle 2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A screen shot of a graph&#10;&#10;Description automatically generated">
            <a:extLst>
              <a:ext uri="{FF2B5EF4-FFF2-40B4-BE49-F238E27FC236}">
                <a16:creationId xmlns:a16="http://schemas.microsoft.com/office/drawing/2014/main" id="{290B5366-34C4-2221-4422-5CF0924F4517}"/>
              </a:ext>
            </a:extLst>
          </p:cNvPr>
          <p:cNvPicPr>
            <a:picLocks noChangeAspect="1"/>
          </p:cNvPicPr>
          <p:nvPr/>
        </p:nvPicPr>
        <p:blipFill>
          <a:blip r:embed="rId2"/>
          <a:stretch>
            <a:fillRect/>
          </a:stretch>
        </p:blipFill>
        <p:spPr>
          <a:xfrm>
            <a:off x="5414356" y="1542878"/>
            <a:ext cx="6408836" cy="3620992"/>
          </a:xfrm>
          <a:prstGeom prst="rect">
            <a:avLst/>
          </a:prstGeom>
        </p:spPr>
      </p:pic>
    </p:spTree>
    <p:extLst>
      <p:ext uri="{BB962C8B-B14F-4D97-AF65-F5344CB8AC3E}">
        <p14:creationId xmlns:p14="http://schemas.microsoft.com/office/powerpoint/2010/main" val="1726572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1D377EB-C9D2-4ED0-86A6-740A297E3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41248" y="685800"/>
            <a:ext cx="10506456" cy="1157005"/>
          </a:xfrm>
        </p:spPr>
        <p:txBody>
          <a:bodyPr anchor="b">
            <a:normAutofit/>
          </a:bodyPr>
          <a:lstStyle/>
          <a:p>
            <a:r>
              <a:rPr lang="en-US" sz="4800"/>
              <a:t>Interpretation</a:t>
            </a:r>
          </a:p>
        </p:txBody>
      </p:sp>
      <p:sp>
        <p:nvSpPr>
          <p:cNvPr id="12" name="Rectangle 11">
            <a:extLst>
              <a:ext uri="{FF2B5EF4-FFF2-40B4-BE49-F238E27FC236}">
                <a16:creationId xmlns:a16="http://schemas.microsoft.com/office/drawing/2014/main" id="{066346BE-FDB4-4772-A696-0719490AB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093"/>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958056"/>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6" name="Content Placeholder">
            <a:extLst>
              <a:ext uri="{FF2B5EF4-FFF2-40B4-BE49-F238E27FC236}">
                <a16:creationId xmlns:a16="http://schemas.microsoft.com/office/drawing/2014/main" id="{18BCA4D5-A05C-40F4-CB8B-0E747C341FB8}"/>
              </a:ext>
            </a:extLst>
          </p:cNvPr>
          <p:cNvGraphicFramePr>
            <a:graphicFrameLocks noGrp="1"/>
          </p:cNvGraphicFramePr>
          <p:nvPr>
            <p:ph idx="1"/>
            <p:extLst>
              <p:ext uri="{D42A27DB-BD31-4B8C-83A1-F6EECF244321}">
                <p14:modId xmlns:p14="http://schemas.microsoft.com/office/powerpoint/2010/main" val="953641776"/>
              </p:ext>
            </p:extLst>
          </p:nvPr>
        </p:nvGraphicFramePr>
        <p:xfrm>
          <a:off x="838200" y="2295252"/>
          <a:ext cx="10506456" cy="38769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713091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Rectangle 22">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Freeform: Shape 24">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7" name="Freeform: Shape 26">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p:cNvSpPr>
            <a:spLocks noGrp="1"/>
          </p:cNvSpPr>
          <p:nvPr>
            <p:ph type="ctrTitle"/>
          </p:nvPr>
        </p:nvSpPr>
        <p:spPr>
          <a:xfrm>
            <a:off x="477981" y="1122363"/>
            <a:ext cx="4023360" cy="3204134"/>
          </a:xfrm>
        </p:spPr>
        <p:txBody>
          <a:bodyPr vert="horz" lIns="91440" tIns="45720" rIns="91440" bIns="45720" rtlCol="0" anchor="b">
            <a:normAutofit/>
          </a:bodyPr>
          <a:lstStyle/>
          <a:p>
            <a:r>
              <a:rPr lang="en-US" sz="4800"/>
              <a:t>2. Carrier Signal</a:t>
            </a:r>
          </a:p>
        </p:txBody>
      </p:sp>
      <p:sp>
        <p:nvSpPr>
          <p:cNvPr id="3" name="Content Placeholder"/>
          <p:cNvSpPr>
            <a:spLocks noGrp="1"/>
          </p:cNvSpPr>
          <p:nvPr>
            <p:ph idx="1"/>
          </p:nvPr>
        </p:nvSpPr>
        <p:spPr>
          <a:xfrm>
            <a:off x="477981" y="4872922"/>
            <a:ext cx="3933306" cy="1208141"/>
          </a:xfrm>
        </p:spPr>
        <p:txBody>
          <a:bodyPr vert="horz" lIns="91440" tIns="45720" rIns="91440" bIns="45720" rtlCol="0">
            <a:normAutofit/>
          </a:bodyPr>
          <a:lstStyle/>
          <a:p>
            <a:pPr marL="0" lvl="0" indent="0">
              <a:buNone/>
            </a:pPr>
            <a:r>
              <a:rPr lang="en-US" sz="2000"/>
              <a:t>This screenshot reveals the constant carrier signal</a:t>
            </a:r>
          </a:p>
        </p:txBody>
      </p:sp>
      <p:sp>
        <p:nvSpPr>
          <p:cNvPr id="29" name="Rectangle 2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A screen shot of a graph&#10;&#10;Description automatically generated">
            <a:extLst>
              <a:ext uri="{FF2B5EF4-FFF2-40B4-BE49-F238E27FC236}">
                <a16:creationId xmlns:a16="http://schemas.microsoft.com/office/drawing/2014/main" id="{7E096984-3172-C9C8-3096-2B354286C54F}"/>
              </a:ext>
            </a:extLst>
          </p:cNvPr>
          <p:cNvPicPr>
            <a:picLocks noChangeAspect="1"/>
          </p:cNvPicPr>
          <p:nvPr/>
        </p:nvPicPr>
        <p:blipFill>
          <a:blip r:embed="rId2"/>
          <a:stretch>
            <a:fillRect/>
          </a:stretch>
        </p:blipFill>
        <p:spPr>
          <a:xfrm>
            <a:off x="5414356" y="1783209"/>
            <a:ext cx="6408836" cy="3140329"/>
          </a:xfrm>
          <a:prstGeom prst="rect">
            <a:avLst/>
          </a:prstGeom>
        </p:spPr>
      </p:pic>
    </p:spTree>
    <p:extLst>
      <p:ext uri="{BB962C8B-B14F-4D97-AF65-F5344CB8AC3E}">
        <p14:creationId xmlns:p14="http://schemas.microsoft.com/office/powerpoint/2010/main" val="3185701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41248" y="256032"/>
            <a:ext cx="10506456" cy="1014984"/>
          </a:xfrm>
        </p:spPr>
        <p:txBody>
          <a:bodyPr anchor="b">
            <a:normAutofit/>
          </a:bodyPr>
          <a:lstStyle/>
          <a:p>
            <a:r>
              <a:rPr lang="en-US"/>
              <a:t>Interpretation</a:t>
            </a:r>
          </a:p>
        </p:txBody>
      </p:sp>
      <p:sp>
        <p:nvSpPr>
          <p:cNvPr id="21" name="Rectangle 2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6" name="Content Placeholder">
            <a:extLst>
              <a:ext uri="{FF2B5EF4-FFF2-40B4-BE49-F238E27FC236}">
                <a16:creationId xmlns:a16="http://schemas.microsoft.com/office/drawing/2014/main" id="{80955474-6823-7496-1E5B-49A5F5EEF632}"/>
              </a:ext>
            </a:extLst>
          </p:cNvPr>
          <p:cNvGraphicFramePr>
            <a:graphicFrameLocks noGrp="1"/>
          </p:cNvGraphicFramePr>
          <p:nvPr>
            <p:ph idx="1"/>
            <p:extLst>
              <p:ext uri="{D42A27DB-BD31-4B8C-83A1-F6EECF244321}">
                <p14:modId xmlns:p14="http://schemas.microsoft.com/office/powerpoint/2010/main" val="756886033"/>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107087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Freeform: Shape 2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Freeform: Shape 30">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p:cNvSpPr>
            <a:spLocks noGrp="1"/>
          </p:cNvSpPr>
          <p:nvPr>
            <p:ph type="ctrTitle"/>
          </p:nvPr>
        </p:nvSpPr>
        <p:spPr>
          <a:xfrm>
            <a:off x="477981" y="1122363"/>
            <a:ext cx="4023360" cy="3204134"/>
          </a:xfrm>
        </p:spPr>
        <p:txBody>
          <a:bodyPr anchor="b">
            <a:normAutofit/>
          </a:bodyPr>
          <a:lstStyle/>
          <a:p>
            <a:r>
              <a:rPr lang="en-US" sz="4800"/>
              <a:t>3. Modulated AM Signal</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A screenshot of a computer screen&#10;&#10;Description automatically generated">
            <a:extLst>
              <a:ext uri="{FF2B5EF4-FFF2-40B4-BE49-F238E27FC236}">
                <a16:creationId xmlns:a16="http://schemas.microsoft.com/office/drawing/2014/main" id="{E818EEBD-1F97-AEBD-0AC8-25584D5C5A67}"/>
              </a:ext>
            </a:extLst>
          </p:cNvPr>
          <p:cNvPicPr>
            <a:picLocks noChangeAspect="1"/>
          </p:cNvPicPr>
          <p:nvPr/>
        </p:nvPicPr>
        <p:blipFill>
          <a:blip r:embed="rId2"/>
          <a:stretch>
            <a:fillRect/>
          </a:stretch>
        </p:blipFill>
        <p:spPr>
          <a:xfrm>
            <a:off x="5414356" y="1262491"/>
            <a:ext cx="6408836" cy="4181765"/>
          </a:xfrm>
          <a:prstGeom prst="rect">
            <a:avLst/>
          </a:prstGeom>
        </p:spPr>
      </p:pic>
    </p:spTree>
    <p:extLst>
      <p:ext uri="{BB962C8B-B14F-4D97-AF65-F5344CB8AC3E}">
        <p14:creationId xmlns:p14="http://schemas.microsoft.com/office/powerpoint/2010/main" val="41420345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965416" y="605269"/>
            <a:ext cx="6272784" cy="1535051"/>
          </a:xfrm>
        </p:spPr>
        <p:txBody>
          <a:bodyPr anchor="b">
            <a:normAutofit/>
          </a:bodyPr>
          <a:lstStyle/>
          <a:p>
            <a:r>
              <a:rPr lang="en-US" sz="5200"/>
              <a:t>Interpretation</a:t>
            </a:r>
          </a:p>
        </p:txBody>
      </p:sp>
      <p:sp>
        <p:nvSpPr>
          <p:cNvPr id="12"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3" name="Content Placeholder">
            <a:extLst>
              <a:ext uri="{FF2B5EF4-FFF2-40B4-BE49-F238E27FC236}">
                <a16:creationId xmlns:a16="http://schemas.microsoft.com/office/drawing/2014/main" id="{C9B0D3B4-3CFF-2D55-8621-9C2A77E4C7F9}"/>
              </a:ext>
            </a:extLst>
          </p:cNvPr>
          <p:cNvGraphicFramePr>
            <a:graphicFrameLocks/>
          </p:cNvGraphicFramePr>
          <p:nvPr>
            <p:extLst>
              <p:ext uri="{D42A27DB-BD31-4B8C-83A1-F6EECF244321}">
                <p14:modId xmlns:p14="http://schemas.microsoft.com/office/powerpoint/2010/main" val="368014509"/>
              </p:ext>
            </p:extLst>
          </p:nvPr>
        </p:nvGraphicFramePr>
        <p:xfrm>
          <a:off x="1101436" y="2134083"/>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500018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p:cNvSpPr>
            <a:spLocks noGrp="1"/>
          </p:cNvSpPr>
          <p:nvPr>
            <p:ph type="ctrTitle"/>
          </p:nvPr>
        </p:nvSpPr>
        <p:spPr>
          <a:xfrm>
            <a:off x="371094" y="1161288"/>
            <a:ext cx="3438144" cy="1239012"/>
          </a:xfrm>
        </p:spPr>
        <p:txBody>
          <a:bodyPr anchor="ctr">
            <a:normAutofit/>
          </a:bodyPr>
          <a:lstStyle/>
          <a:p>
            <a:r>
              <a:rPr lang="en-US" sz="2800"/>
              <a:t>AM Receiver Testing</a:t>
            </a:r>
          </a:p>
        </p:txBody>
      </p:sp>
      <p:sp>
        <p:nvSpPr>
          <p:cNvPr id="25" name="Rectangle 24">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Content Placeholder 5">
            <a:extLst>
              <a:ext uri="{FF2B5EF4-FFF2-40B4-BE49-F238E27FC236}">
                <a16:creationId xmlns:a16="http://schemas.microsoft.com/office/drawing/2014/main" id="{4223A6EE-762D-D5F0-0445-96534F34D05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308485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p:cNvSpPr>
            <a:spLocks noGrp="1"/>
          </p:cNvSpPr>
          <p:nvPr>
            <p:ph type="ctrTitle"/>
          </p:nvPr>
        </p:nvSpPr>
        <p:spPr>
          <a:xfrm>
            <a:off x="371094" y="1161288"/>
            <a:ext cx="3438144" cy="1239012"/>
          </a:xfrm>
        </p:spPr>
        <p:txBody>
          <a:bodyPr anchor="ctr">
            <a:normAutofit/>
          </a:bodyPr>
          <a:lstStyle/>
          <a:p>
            <a:r>
              <a:rPr lang="en-US" sz="2800" dirty="0">
                <a:latin typeface="Neue Haas Grotesk Text Pro"/>
                <a:cs typeface="Times New Roman"/>
              </a:rPr>
              <a:t>Received AM Signal</a:t>
            </a:r>
            <a:endParaRPr lang="en-US" dirty="0"/>
          </a:p>
        </p:txBody>
      </p:sp>
      <p:sp>
        <p:nvSpPr>
          <p:cNvPr id="25" name="Rectangle 24">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p:cNvSpPr>
            <a:spLocks noGrp="1"/>
          </p:cNvSpPr>
          <p:nvPr>
            <p:ph idx="1"/>
          </p:nvPr>
        </p:nvSpPr>
        <p:spPr>
          <a:xfrm>
            <a:off x="371094" y="2718054"/>
            <a:ext cx="3438906" cy="3207258"/>
          </a:xfrm>
        </p:spPr>
        <p:txBody>
          <a:bodyPr anchor="t">
            <a:normAutofit/>
          </a:bodyPr>
          <a:lstStyle/>
          <a:p>
            <a:pPr lvl="0"/>
            <a:r>
              <a:rPr lang="en-US" sz="1700"/>
              <a:t>We executed the simulation and captured screenshots at key stages</a:t>
            </a:r>
          </a:p>
        </p:txBody>
      </p:sp>
      <p:pic>
        <p:nvPicPr>
          <p:cNvPr id="4" name="Picture 3" descr="A screenshot of a computer screen&#10;&#10;Description automatically generated">
            <a:extLst>
              <a:ext uri="{FF2B5EF4-FFF2-40B4-BE49-F238E27FC236}">
                <a16:creationId xmlns:a16="http://schemas.microsoft.com/office/drawing/2014/main" id="{897A1AFB-52C4-5819-60AC-A2E3A032E124}"/>
              </a:ext>
            </a:extLst>
          </p:cNvPr>
          <p:cNvPicPr>
            <a:picLocks noChangeAspect="1"/>
          </p:cNvPicPr>
          <p:nvPr/>
        </p:nvPicPr>
        <p:blipFill>
          <a:blip r:embed="rId2"/>
          <a:stretch>
            <a:fillRect/>
          </a:stretch>
        </p:blipFill>
        <p:spPr>
          <a:xfrm>
            <a:off x="4901184" y="1229639"/>
            <a:ext cx="6922008" cy="4499305"/>
          </a:xfrm>
          <a:prstGeom prst="rect">
            <a:avLst/>
          </a:prstGeom>
        </p:spPr>
      </p:pic>
    </p:spTree>
    <p:extLst>
      <p:ext uri="{BB962C8B-B14F-4D97-AF65-F5344CB8AC3E}">
        <p14:creationId xmlns:p14="http://schemas.microsoft.com/office/powerpoint/2010/main" val="28460831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41248" y="256032"/>
            <a:ext cx="10506456" cy="1014984"/>
          </a:xfrm>
        </p:spPr>
        <p:txBody>
          <a:bodyPr anchor="b">
            <a:normAutofit/>
          </a:bodyPr>
          <a:lstStyle/>
          <a:p>
            <a:r>
              <a:rPr lang="en-US"/>
              <a:t>Interpretation</a:t>
            </a:r>
          </a:p>
        </p:txBody>
      </p:sp>
      <p:sp>
        <p:nvSpPr>
          <p:cNvPr id="21" name="Rectangle 2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6" name="Content Placeholder">
            <a:extLst>
              <a:ext uri="{FF2B5EF4-FFF2-40B4-BE49-F238E27FC236}">
                <a16:creationId xmlns:a16="http://schemas.microsoft.com/office/drawing/2014/main" id="{07AD8A94-5230-DEC0-BB97-144FFCCEFF64}"/>
              </a:ext>
            </a:extLst>
          </p:cNvPr>
          <p:cNvGraphicFramePr>
            <a:graphicFrameLocks noGrp="1"/>
          </p:cNvGraphicFramePr>
          <p:nvPr>
            <p:ph idx="1"/>
            <p:extLst>
              <p:ext uri="{D42A27DB-BD31-4B8C-83A1-F6EECF244321}">
                <p14:modId xmlns:p14="http://schemas.microsoft.com/office/powerpoint/2010/main" val="2865152770"/>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09081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Freeform: Shape 33">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6" name="Freeform: Shape 35">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p:cNvSpPr>
            <a:spLocks noGrp="1"/>
          </p:cNvSpPr>
          <p:nvPr>
            <p:ph type="ctrTitle"/>
          </p:nvPr>
        </p:nvSpPr>
        <p:spPr>
          <a:xfrm>
            <a:off x="371094" y="1161288"/>
            <a:ext cx="3438144" cy="1239012"/>
          </a:xfrm>
        </p:spPr>
        <p:txBody>
          <a:bodyPr anchor="ctr">
            <a:normAutofit/>
          </a:bodyPr>
          <a:lstStyle/>
          <a:p>
            <a:r>
              <a:rPr lang="en-US" sz="2800" dirty="0">
                <a:latin typeface="Neue Haas Grotesk Text Pro"/>
                <a:cs typeface="Times New Roman"/>
              </a:rPr>
              <a:t>Modulated Message Signal</a:t>
            </a:r>
            <a:endParaRPr lang="en-US" sz="2800" dirty="0"/>
          </a:p>
        </p:txBody>
      </p:sp>
      <p:sp>
        <p:nvSpPr>
          <p:cNvPr id="38" name="Rectangle 37">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Rectangle 3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p:cNvSpPr>
            <a:spLocks noGrp="1"/>
          </p:cNvSpPr>
          <p:nvPr>
            <p:ph idx="1"/>
          </p:nvPr>
        </p:nvSpPr>
        <p:spPr>
          <a:xfrm>
            <a:off x="371094" y="2718054"/>
            <a:ext cx="3438906" cy="3207258"/>
          </a:xfrm>
        </p:spPr>
        <p:txBody>
          <a:bodyPr anchor="t">
            <a:normAutofit/>
          </a:bodyPr>
          <a:lstStyle/>
          <a:p>
            <a:pPr lvl="0"/>
            <a:r>
              <a:rPr lang="en-US" sz="1700"/>
              <a:t>We executed the simulation and captured screenshots at key stages</a:t>
            </a:r>
          </a:p>
        </p:txBody>
      </p:sp>
      <p:pic>
        <p:nvPicPr>
          <p:cNvPr id="5" name="Picture 4" descr="A screen shot of a graph&#10;&#10;Description automatically generated">
            <a:extLst>
              <a:ext uri="{FF2B5EF4-FFF2-40B4-BE49-F238E27FC236}">
                <a16:creationId xmlns:a16="http://schemas.microsoft.com/office/drawing/2014/main" id="{A8CA5449-634D-7B75-5C11-AE205032CBF7}"/>
              </a:ext>
            </a:extLst>
          </p:cNvPr>
          <p:cNvPicPr>
            <a:picLocks noChangeAspect="1"/>
          </p:cNvPicPr>
          <p:nvPr/>
        </p:nvPicPr>
        <p:blipFill>
          <a:blip r:embed="rId2"/>
          <a:stretch>
            <a:fillRect/>
          </a:stretch>
        </p:blipFill>
        <p:spPr>
          <a:xfrm>
            <a:off x="4901184" y="1073894"/>
            <a:ext cx="6922008" cy="4810795"/>
          </a:xfrm>
          <a:prstGeom prst="rect">
            <a:avLst/>
          </a:prstGeom>
        </p:spPr>
      </p:pic>
    </p:spTree>
    <p:extLst>
      <p:ext uri="{BB962C8B-B14F-4D97-AF65-F5344CB8AC3E}">
        <p14:creationId xmlns:p14="http://schemas.microsoft.com/office/powerpoint/2010/main" val="21837672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1952481" y="800783"/>
            <a:ext cx="8278891" cy="1323867"/>
          </a:xfrm>
        </p:spPr>
        <p:txBody>
          <a:bodyPr anchor="b">
            <a:normAutofit/>
          </a:bodyPr>
          <a:lstStyle/>
          <a:p>
            <a:r>
              <a:rPr lang="en-US" dirty="0"/>
              <a:t>INTRODUCTION</a:t>
            </a:r>
          </a:p>
        </p:txBody>
      </p:sp>
      <p:sp>
        <p:nvSpPr>
          <p:cNvPr id="3" name="Content Placeholder"/>
          <p:cNvSpPr>
            <a:spLocks noGrp="1"/>
          </p:cNvSpPr>
          <p:nvPr>
            <p:ph idx="1"/>
          </p:nvPr>
        </p:nvSpPr>
        <p:spPr>
          <a:xfrm>
            <a:off x="1952481" y="2495774"/>
            <a:ext cx="8278892" cy="3273426"/>
          </a:xfrm>
        </p:spPr>
        <p:txBody>
          <a:bodyPr>
            <a:normAutofit/>
          </a:bodyPr>
          <a:lstStyle/>
          <a:p>
            <a:pPr lvl="0"/>
            <a:r>
              <a:rPr lang="en-US" sz="1700"/>
              <a:t>This project delves into the realm of Amplitude Modulation radio, a foundational communication technology that has withstood the test of time</a:t>
            </a:r>
          </a:p>
          <a:p>
            <a:pPr lvl="0"/>
            <a:r>
              <a:rPr lang="en-US" sz="1700"/>
              <a:t>In a collaborative effort to bridge the gap between theoretical knowledge and practical implementation, this report presents an in-depth exploration of the simulation of an AM radio communication system using the versatile Proteus software</a:t>
            </a:r>
          </a:p>
          <a:p>
            <a:pPr lvl="0"/>
            <a:r>
              <a:rPr lang="en-US" sz="1700"/>
              <a:t>The project serves as an exemplar of bridging the gap between theory and application, reaffirming the vitality of analog communication techniques even in an increasingly digital world</a:t>
            </a:r>
          </a:p>
        </p:txBody>
      </p:sp>
      <p:sp>
        <p:nvSpPr>
          <p:cNvPr id="9" name="Date Placeholder 3">
            <a:extLst>
              <a:ext uri="{FF2B5EF4-FFF2-40B4-BE49-F238E27FC236}">
                <a16:creationId xmlns:a16="http://schemas.microsoft.com/office/drawing/2014/main" id="{DEC411B0-5C6E-E215-C56E-E8EFBD78EA4F}"/>
              </a:ext>
            </a:extLst>
          </p:cNvPr>
          <p:cNvSpPr>
            <a:spLocks noGrp="1"/>
          </p:cNvSpPr>
          <p:nvPr>
            <p:ph type="dt" sz="half" idx="10"/>
          </p:nvPr>
        </p:nvSpPr>
        <p:spPr>
          <a:xfrm>
            <a:off x="137160" y="6453002"/>
            <a:ext cx="3494314" cy="365125"/>
          </a:xfrm>
        </p:spPr>
        <p:txBody>
          <a:bodyPr/>
          <a:lstStyle/>
          <a:p>
            <a:pPr>
              <a:spcAft>
                <a:spcPts val="600"/>
              </a:spcAft>
            </a:pPr>
            <a:fld id="{D18AC4B9-4E2A-4FE4-946F-6EEA1F7C7535}" type="datetime1">
              <a:rPr lang="en-US" smtClean="0"/>
              <a:pPr>
                <a:spcAft>
                  <a:spcPts val="600"/>
                </a:spcAft>
              </a:pPr>
              <a:t>8/27/2023</a:t>
            </a:fld>
            <a:endParaRPr lang="en-US"/>
          </a:p>
        </p:txBody>
      </p:sp>
      <p:sp>
        <p:nvSpPr>
          <p:cNvPr id="11" name="Footer Placeholder 4">
            <a:extLst>
              <a:ext uri="{FF2B5EF4-FFF2-40B4-BE49-F238E27FC236}">
                <a16:creationId xmlns:a16="http://schemas.microsoft.com/office/drawing/2014/main" id="{71CEB2DA-6AA9-FC7F-BD25-9F477656C337}"/>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3" name="Slide Number Placeholder 5">
            <a:extLst>
              <a:ext uri="{FF2B5EF4-FFF2-40B4-BE49-F238E27FC236}">
                <a16:creationId xmlns:a16="http://schemas.microsoft.com/office/drawing/2014/main" id="{6E12565A-CC02-62BB-19FD-9F95294060AD}"/>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4</a:t>
            </a:fld>
            <a:endParaRPr lang="en-US"/>
          </a:p>
        </p:txBody>
      </p:sp>
    </p:spTree>
    <p:extLst>
      <p:ext uri="{BB962C8B-B14F-4D97-AF65-F5344CB8AC3E}">
        <p14:creationId xmlns:p14="http://schemas.microsoft.com/office/powerpoint/2010/main" val="32546621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41248" y="256032"/>
            <a:ext cx="10506456" cy="1014984"/>
          </a:xfrm>
        </p:spPr>
        <p:txBody>
          <a:bodyPr anchor="b">
            <a:normAutofit/>
          </a:bodyPr>
          <a:lstStyle/>
          <a:p>
            <a:r>
              <a:rPr lang="en-US"/>
              <a:t>Interpretation</a:t>
            </a:r>
          </a:p>
        </p:txBody>
      </p:sp>
      <p:sp>
        <p:nvSpPr>
          <p:cNvPr id="21" name="Rectangle 2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6" name="Content Placeholder">
            <a:extLst>
              <a:ext uri="{FF2B5EF4-FFF2-40B4-BE49-F238E27FC236}">
                <a16:creationId xmlns:a16="http://schemas.microsoft.com/office/drawing/2014/main" id="{05A475AA-C903-8221-FF1C-1939DCC4FBB5}"/>
              </a:ext>
            </a:extLst>
          </p:cNvPr>
          <p:cNvGraphicFramePr>
            <a:graphicFrameLocks noGrp="1"/>
          </p:cNvGraphicFramePr>
          <p:nvPr>
            <p:ph idx="1"/>
            <p:extLst>
              <p:ext uri="{D42A27DB-BD31-4B8C-83A1-F6EECF244321}">
                <p14:modId xmlns:p14="http://schemas.microsoft.com/office/powerpoint/2010/main" val="956252532"/>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504721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Freeform: Shape 2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4" name="Freeform: Shape 2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A screen shot of a graph&#10;&#10;Description automatically generated">
            <a:extLst>
              <a:ext uri="{FF2B5EF4-FFF2-40B4-BE49-F238E27FC236}">
                <a16:creationId xmlns:a16="http://schemas.microsoft.com/office/drawing/2014/main" id="{F8F50ED6-7768-5A97-94AA-BABE7A879FEB}"/>
              </a:ext>
            </a:extLst>
          </p:cNvPr>
          <p:cNvPicPr>
            <a:picLocks noChangeAspect="1"/>
          </p:cNvPicPr>
          <p:nvPr/>
        </p:nvPicPr>
        <p:blipFill>
          <a:blip r:embed="rId2"/>
          <a:stretch>
            <a:fillRect/>
          </a:stretch>
        </p:blipFill>
        <p:spPr>
          <a:xfrm>
            <a:off x="5414356" y="1166359"/>
            <a:ext cx="6408836" cy="4374030"/>
          </a:xfrm>
          <a:prstGeom prst="rect">
            <a:avLst/>
          </a:prstGeom>
        </p:spPr>
      </p:pic>
      <p:sp>
        <p:nvSpPr>
          <p:cNvPr id="8" name="Title">
            <a:extLst>
              <a:ext uri="{FF2B5EF4-FFF2-40B4-BE49-F238E27FC236}">
                <a16:creationId xmlns:a16="http://schemas.microsoft.com/office/drawing/2014/main" id="{F01377A1-1C69-BF0A-3337-5802B81449C7}"/>
              </a:ext>
            </a:extLst>
          </p:cNvPr>
          <p:cNvSpPr txBox="1">
            <a:spLocks/>
          </p:cNvSpPr>
          <p:nvPr/>
        </p:nvSpPr>
        <p:spPr>
          <a:xfrm>
            <a:off x="371094" y="1161288"/>
            <a:ext cx="3438144" cy="12390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8000" b="1" kern="1200">
                <a:solidFill>
                  <a:schemeClr val="tx1"/>
                </a:solidFill>
                <a:latin typeface="+mj-lt"/>
                <a:ea typeface="+mj-ea"/>
                <a:cs typeface="+mj-cs"/>
              </a:defRPr>
            </a:lvl1pPr>
          </a:lstStyle>
          <a:p>
            <a:r>
              <a:rPr lang="en-US" sz="2800" dirty="0">
                <a:latin typeface="Neue Haas Grotesk Text Pro"/>
                <a:cs typeface="Times New Roman"/>
              </a:rPr>
              <a:t>Amplified Audio Signal</a:t>
            </a:r>
            <a:endParaRPr lang="en-US" sz="2800" dirty="0"/>
          </a:p>
        </p:txBody>
      </p:sp>
      <p:sp>
        <p:nvSpPr>
          <p:cNvPr id="12" name="Rectangle 11">
            <a:extLst>
              <a:ext uri="{FF2B5EF4-FFF2-40B4-BE49-F238E27FC236}">
                <a16:creationId xmlns:a16="http://schemas.microsoft.com/office/drawing/2014/main" id="{6EFF1217-CF6C-8A6F-33CB-B88203106A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Content Placeholder">
            <a:extLst>
              <a:ext uri="{FF2B5EF4-FFF2-40B4-BE49-F238E27FC236}">
                <a16:creationId xmlns:a16="http://schemas.microsoft.com/office/drawing/2014/main" id="{DC963694-787C-1CDA-82D5-B91328A744A0}"/>
              </a:ext>
            </a:extLst>
          </p:cNvPr>
          <p:cNvSpPr txBox="1">
            <a:spLocks/>
          </p:cNvSpPr>
          <p:nvPr/>
        </p:nvSpPr>
        <p:spPr>
          <a:xfrm>
            <a:off x="371094" y="2718054"/>
            <a:ext cx="3438906" cy="3207258"/>
          </a:xfrm>
          <a:prstGeom prst="rect">
            <a:avLst/>
          </a:prstGeom>
        </p:spPr>
        <p:txBody>
          <a:bodyPr vert="horz" lIns="91440" tIns="45720" rIns="91440" bIns="45720" rtlCol="0" anchor="t">
            <a:normAutofit/>
          </a:bodyPr>
          <a:lstStyle>
            <a:lvl1pPr marL="0" indent="0" algn="l" defTabSz="914400" rtl="0" eaLnBrk="1" latinLnBrk="0" hangingPunct="1">
              <a:lnSpc>
                <a:spcPct val="11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700"/>
              <a:t>We executed the simulation and captured screenshots at key stages</a:t>
            </a:r>
          </a:p>
        </p:txBody>
      </p:sp>
    </p:spTree>
    <p:extLst>
      <p:ext uri="{BB962C8B-B14F-4D97-AF65-F5344CB8AC3E}">
        <p14:creationId xmlns:p14="http://schemas.microsoft.com/office/powerpoint/2010/main" val="17481985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41248" y="256032"/>
            <a:ext cx="10506456" cy="1014984"/>
          </a:xfrm>
        </p:spPr>
        <p:txBody>
          <a:bodyPr anchor="b">
            <a:normAutofit/>
          </a:bodyPr>
          <a:lstStyle/>
          <a:p>
            <a:r>
              <a:rPr lang="en-US"/>
              <a:t>Interpretation</a:t>
            </a:r>
          </a:p>
        </p:txBody>
      </p:sp>
      <p:sp>
        <p:nvSpPr>
          <p:cNvPr id="22" name="Rectangle 21">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6" name="Content Placeholder">
            <a:extLst>
              <a:ext uri="{FF2B5EF4-FFF2-40B4-BE49-F238E27FC236}">
                <a16:creationId xmlns:a16="http://schemas.microsoft.com/office/drawing/2014/main" id="{6EC660D5-01CD-F77C-A733-A57255A4C71D}"/>
              </a:ext>
            </a:extLst>
          </p:cNvPr>
          <p:cNvGraphicFramePr>
            <a:graphicFrameLocks noGrp="1"/>
          </p:cNvGraphicFramePr>
          <p:nvPr>
            <p:ph idx="1"/>
            <p:extLst>
              <p:ext uri="{D42A27DB-BD31-4B8C-83A1-F6EECF244321}">
                <p14:modId xmlns:p14="http://schemas.microsoft.com/office/powerpoint/2010/main" val="2079654283"/>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86659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E2F58BF-12E5-4B5A-AD25-4DAAA2742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477981" y="1122363"/>
            <a:ext cx="4023360" cy="3204134"/>
          </a:xfrm>
        </p:spPr>
        <p:txBody>
          <a:bodyPr anchor="b">
            <a:normAutofit/>
          </a:bodyPr>
          <a:lstStyle/>
          <a:p>
            <a:r>
              <a:rPr lang="en-US" sz="4800"/>
              <a:t>Overall System Evaluation</a:t>
            </a:r>
          </a:p>
        </p:txBody>
      </p:sp>
      <p:sp>
        <p:nvSpPr>
          <p:cNvPr id="11" name="!!accent">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solidFill>
              <a:schemeClr val="tx2">
                <a:lumMod val="25000"/>
                <a:lumOff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Person pressing button">
            <a:extLst>
              <a:ext uri="{FF2B5EF4-FFF2-40B4-BE49-F238E27FC236}">
                <a16:creationId xmlns:a16="http://schemas.microsoft.com/office/drawing/2014/main" id="{F390352C-90F3-A515-791C-4197BEC6379E}"/>
              </a:ext>
            </a:extLst>
          </p:cNvPr>
          <p:cNvPicPr>
            <a:picLocks noChangeAspect="1"/>
          </p:cNvPicPr>
          <p:nvPr/>
        </p:nvPicPr>
        <p:blipFill rotWithShape="1">
          <a:blip r:embed="rId2"/>
          <a:srcRect l="12048" r="16775" b="-3"/>
          <a:stretch/>
        </p:blipFill>
        <p:spPr>
          <a:xfrm>
            <a:off x="4868487" y="10"/>
            <a:ext cx="7323513" cy="6857990"/>
          </a:xfrm>
          <a:prstGeom prst="rect">
            <a:avLst/>
          </a:prstGeom>
        </p:spPr>
      </p:pic>
    </p:spTree>
    <p:extLst>
      <p:ext uri="{BB962C8B-B14F-4D97-AF65-F5344CB8AC3E}">
        <p14:creationId xmlns:p14="http://schemas.microsoft.com/office/powerpoint/2010/main" val="20413446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5080216" y="1076324"/>
            <a:ext cx="6272784" cy="1535051"/>
          </a:xfrm>
        </p:spPr>
        <p:txBody>
          <a:bodyPr anchor="b">
            <a:normAutofit/>
          </a:bodyPr>
          <a:lstStyle/>
          <a:p>
            <a:r>
              <a:rPr lang="en-US" sz="5200"/>
              <a:t>Functionality and Integration</a:t>
            </a:r>
          </a:p>
        </p:txBody>
      </p:sp>
      <p:pic>
        <p:nvPicPr>
          <p:cNvPr id="6" name="Picture 5" descr="Audio sound board">
            <a:extLst>
              <a:ext uri="{FF2B5EF4-FFF2-40B4-BE49-F238E27FC236}">
                <a16:creationId xmlns:a16="http://schemas.microsoft.com/office/drawing/2014/main" id="{70B7E331-1E71-D358-17E1-58B9A954CB81}"/>
              </a:ext>
            </a:extLst>
          </p:cNvPr>
          <p:cNvPicPr>
            <a:picLocks noChangeAspect="1"/>
          </p:cNvPicPr>
          <p:nvPr/>
        </p:nvPicPr>
        <p:blipFill rotWithShape="1">
          <a:blip r:embed="rId2"/>
          <a:srcRect l="32988" r="23225" b="-3"/>
          <a:stretch/>
        </p:blipFill>
        <p:spPr>
          <a:xfrm>
            <a:off x="20" y="10"/>
            <a:ext cx="4505305" cy="6857990"/>
          </a:xfrm>
          <a:prstGeom prst="rect">
            <a:avLst/>
          </a:prstGeom>
        </p:spPr>
      </p:pic>
      <p:sp>
        <p:nvSpPr>
          <p:cNvPr id="12"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p:cNvSpPr>
            <a:spLocks noGrp="1"/>
          </p:cNvSpPr>
          <p:nvPr>
            <p:ph idx="1"/>
          </p:nvPr>
        </p:nvSpPr>
        <p:spPr>
          <a:xfrm>
            <a:off x="5080216" y="3351276"/>
            <a:ext cx="6272784" cy="2825686"/>
          </a:xfrm>
        </p:spPr>
        <p:txBody>
          <a:bodyPr>
            <a:normAutofit/>
          </a:bodyPr>
          <a:lstStyle/>
          <a:p>
            <a:pPr lvl="0"/>
            <a:r>
              <a:rPr lang="en-US" sz="1800"/>
              <a:t>The AM transmitter and receiver sections collaborate effectively</a:t>
            </a:r>
          </a:p>
          <a:p>
            <a:pPr lvl="0"/>
            <a:r>
              <a:rPr lang="en-US" sz="1800"/>
              <a:t>The transmitter modulates the carrier signal with audio, while the receiver successfully extracts and amplifies the audio signal</a:t>
            </a:r>
          </a:p>
        </p:txBody>
      </p:sp>
    </p:spTree>
    <p:extLst>
      <p:ext uri="{BB962C8B-B14F-4D97-AF65-F5344CB8AC3E}">
        <p14:creationId xmlns:p14="http://schemas.microsoft.com/office/powerpoint/2010/main" val="35749562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5080216" y="1076324"/>
            <a:ext cx="6272784" cy="1535051"/>
          </a:xfrm>
        </p:spPr>
        <p:txBody>
          <a:bodyPr anchor="b">
            <a:normAutofit/>
          </a:bodyPr>
          <a:lstStyle/>
          <a:p>
            <a:r>
              <a:rPr lang="en-US" sz="5200"/>
              <a:t>Validation of Objectives</a:t>
            </a:r>
          </a:p>
        </p:txBody>
      </p:sp>
      <p:pic>
        <p:nvPicPr>
          <p:cNvPr id="6" name="Picture 5" descr="Three arrows on bullseye">
            <a:extLst>
              <a:ext uri="{FF2B5EF4-FFF2-40B4-BE49-F238E27FC236}">
                <a16:creationId xmlns:a16="http://schemas.microsoft.com/office/drawing/2014/main" id="{A42D0159-4697-0CC2-AEEE-A7C4CADACAC9}"/>
              </a:ext>
            </a:extLst>
          </p:cNvPr>
          <p:cNvPicPr>
            <a:picLocks noChangeAspect="1"/>
          </p:cNvPicPr>
          <p:nvPr/>
        </p:nvPicPr>
        <p:blipFill rotWithShape="1">
          <a:blip r:embed="rId2"/>
          <a:srcRect l="11951" r="45100" b="5"/>
          <a:stretch/>
        </p:blipFill>
        <p:spPr>
          <a:xfrm>
            <a:off x="20" y="10"/>
            <a:ext cx="4505305" cy="6857990"/>
          </a:xfrm>
          <a:prstGeom prst="rect">
            <a:avLst/>
          </a:prstGeom>
        </p:spPr>
      </p:pic>
      <p:sp>
        <p:nvSpPr>
          <p:cNvPr id="12"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p:cNvSpPr>
            <a:spLocks noGrp="1"/>
          </p:cNvSpPr>
          <p:nvPr>
            <p:ph idx="1"/>
          </p:nvPr>
        </p:nvSpPr>
        <p:spPr>
          <a:xfrm>
            <a:off x="5080216" y="3351276"/>
            <a:ext cx="6272784" cy="2825686"/>
          </a:xfrm>
        </p:spPr>
        <p:txBody>
          <a:bodyPr>
            <a:normAutofit/>
          </a:bodyPr>
          <a:lstStyle/>
          <a:p>
            <a:pPr lvl="0"/>
            <a:r>
              <a:rPr lang="en-US" sz="1800"/>
              <a:t>Simulation results confirm alignment with intended objectives</a:t>
            </a:r>
          </a:p>
          <a:p>
            <a:pPr lvl="0"/>
            <a:r>
              <a:rPr lang="en-US" sz="1800"/>
              <a:t>Modulated AM signal and demodulated audio signal demonstrate successful modulation and demodulation</a:t>
            </a:r>
          </a:p>
        </p:txBody>
      </p:sp>
    </p:spTree>
    <p:extLst>
      <p:ext uri="{BB962C8B-B14F-4D97-AF65-F5344CB8AC3E}">
        <p14:creationId xmlns:p14="http://schemas.microsoft.com/office/powerpoint/2010/main" val="13556096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1952481" y="800783"/>
            <a:ext cx="8278891" cy="1323867"/>
          </a:xfrm>
        </p:spPr>
        <p:txBody>
          <a:bodyPr anchor="b">
            <a:normAutofit/>
          </a:bodyPr>
          <a:lstStyle/>
          <a:p>
            <a:r>
              <a:rPr lang="en-US" dirty="0"/>
              <a:t>CONCLUSION</a:t>
            </a:r>
          </a:p>
        </p:txBody>
      </p:sp>
      <p:sp>
        <p:nvSpPr>
          <p:cNvPr id="3" name="Content Placeholder"/>
          <p:cNvSpPr>
            <a:spLocks noGrp="1"/>
          </p:cNvSpPr>
          <p:nvPr>
            <p:ph idx="1"/>
          </p:nvPr>
        </p:nvSpPr>
        <p:spPr>
          <a:xfrm>
            <a:off x="1952481" y="2495774"/>
            <a:ext cx="8278892" cy="3273426"/>
          </a:xfrm>
        </p:spPr>
        <p:txBody>
          <a:bodyPr>
            <a:normAutofit/>
          </a:bodyPr>
          <a:lstStyle/>
          <a:p>
            <a:pPr lvl="0">
              <a:lnSpc>
                <a:spcPct val="110000"/>
              </a:lnSpc>
            </a:pPr>
            <a:r>
              <a:rPr lang="en-US" sz="1800"/>
              <a:t>The design process encompassed a thorough understanding of each hardware unit's functionality, their interconnections, and their roles within the overall system architecture</a:t>
            </a:r>
          </a:p>
          <a:p>
            <a:pPr lvl="0">
              <a:lnSpc>
                <a:spcPct val="110000"/>
              </a:lnSpc>
            </a:pPr>
            <a:r>
              <a:rPr lang="en-US" sz="1800"/>
              <a:t>The simulation phase within the Proteus environment provided a valuable opportunity to validate the design's functionality, analyze performance characteristics, and identify potential areas for optimization</a:t>
            </a:r>
          </a:p>
          <a:p>
            <a:pPr lvl="0">
              <a:lnSpc>
                <a:spcPct val="110000"/>
              </a:lnSpc>
            </a:pPr>
            <a:r>
              <a:rPr lang="en-US" sz="1800"/>
              <a:t>Through the collaboration of design, simulation, and testing, this project serves as a testament to the capability and ingenuity within the field of electronics and communication engineering</a:t>
            </a:r>
          </a:p>
        </p:txBody>
      </p:sp>
      <p:sp>
        <p:nvSpPr>
          <p:cNvPr id="9" name="Date Placeholder 3">
            <a:extLst>
              <a:ext uri="{FF2B5EF4-FFF2-40B4-BE49-F238E27FC236}">
                <a16:creationId xmlns:a16="http://schemas.microsoft.com/office/drawing/2014/main" id="{DEC411B0-5C6E-E215-C56E-E8EFBD78EA4F}"/>
              </a:ext>
            </a:extLst>
          </p:cNvPr>
          <p:cNvSpPr>
            <a:spLocks noGrp="1"/>
          </p:cNvSpPr>
          <p:nvPr>
            <p:ph type="dt" sz="half" idx="10"/>
          </p:nvPr>
        </p:nvSpPr>
        <p:spPr>
          <a:xfrm>
            <a:off x="137160" y="6453002"/>
            <a:ext cx="3494314" cy="365125"/>
          </a:xfrm>
        </p:spPr>
        <p:txBody>
          <a:bodyPr/>
          <a:lstStyle/>
          <a:p>
            <a:pPr>
              <a:spcAft>
                <a:spcPts val="600"/>
              </a:spcAft>
            </a:pPr>
            <a:fld id="{D18AC4B9-4E2A-4FE4-946F-6EEA1F7C7535}" type="datetime1">
              <a:rPr lang="en-US" smtClean="0"/>
              <a:pPr>
                <a:spcAft>
                  <a:spcPts val="600"/>
                </a:spcAft>
              </a:pPr>
              <a:t>8/27/2023</a:t>
            </a:fld>
            <a:endParaRPr lang="en-US"/>
          </a:p>
        </p:txBody>
      </p:sp>
      <p:sp>
        <p:nvSpPr>
          <p:cNvPr id="11" name="Footer Placeholder 4">
            <a:extLst>
              <a:ext uri="{FF2B5EF4-FFF2-40B4-BE49-F238E27FC236}">
                <a16:creationId xmlns:a16="http://schemas.microsoft.com/office/drawing/2014/main" id="{71CEB2DA-6AA9-FC7F-BD25-9F477656C337}"/>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3" name="Slide Number Placeholder 5">
            <a:extLst>
              <a:ext uri="{FF2B5EF4-FFF2-40B4-BE49-F238E27FC236}">
                <a16:creationId xmlns:a16="http://schemas.microsoft.com/office/drawing/2014/main" id="{6E12565A-CC02-62BB-19FD-9F95294060AD}"/>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46</a:t>
            </a:fld>
            <a:endParaRPr lang="en-US"/>
          </a:p>
        </p:txBody>
      </p:sp>
    </p:spTree>
    <p:extLst>
      <p:ext uri="{BB962C8B-B14F-4D97-AF65-F5344CB8AC3E}">
        <p14:creationId xmlns:p14="http://schemas.microsoft.com/office/powerpoint/2010/main" val="16133575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614681" y="548640"/>
            <a:ext cx="3553412" cy="1648943"/>
          </a:xfrm>
        </p:spPr>
        <p:txBody>
          <a:bodyPr anchor="t">
            <a:normAutofit/>
          </a:bodyPr>
          <a:lstStyle/>
          <a:p>
            <a:r>
              <a:rPr lang="en-US" dirty="0"/>
              <a:t>REFERENCES</a:t>
            </a:r>
          </a:p>
        </p:txBody>
      </p:sp>
      <p:sp>
        <p:nvSpPr>
          <p:cNvPr id="3" name="Content Placeholder"/>
          <p:cNvSpPr>
            <a:spLocks noGrp="1"/>
          </p:cNvSpPr>
          <p:nvPr>
            <p:ph idx="1"/>
          </p:nvPr>
        </p:nvSpPr>
        <p:spPr>
          <a:xfrm>
            <a:off x="614680" y="2316480"/>
            <a:ext cx="3553413" cy="4122420"/>
          </a:xfrm>
        </p:spPr>
        <p:txBody>
          <a:bodyPr>
            <a:normAutofit/>
          </a:bodyPr>
          <a:lstStyle/>
          <a:p>
            <a:pPr lvl="0">
              <a:lnSpc>
                <a:spcPct val="110000"/>
              </a:lnSpc>
            </a:pPr>
            <a:r>
              <a:rPr lang="en-US" sz="1800"/>
              <a:t>Malvino, A., &amp; Bates, D. J</a:t>
            </a:r>
          </a:p>
          <a:p>
            <a:pPr lvl="0">
              <a:lnSpc>
                <a:spcPct val="110000"/>
              </a:lnSpc>
            </a:pPr>
            <a:r>
              <a:rPr lang="en-US" sz="1800"/>
              <a:t>Haykin, S., &amp; Moher, M</a:t>
            </a:r>
          </a:p>
          <a:p>
            <a:pPr lvl="0">
              <a:lnSpc>
                <a:spcPct val="110000"/>
              </a:lnSpc>
            </a:pPr>
            <a:r>
              <a:rPr lang="en-US" sz="1800"/>
              <a:t>Razavi, B</a:t>
            </a:r>
          </a:p>
          <a:p>
            <a:pPr lvl="0">
              <a:lnSpc>
                <a:spcPct val="110000"/>
              </a:lnSpc>
            </a:pPr>
            <a:r>
              <a:rPr lang="en-US" sz="1800"/>
              <a:t>https://www.ee-diary.com/2022/09/am-radio-communication-system.html</a:t>
            </a:r>
          </a:p>
          <a:p>
            <a:pPr lvl="0">
              <a:lnSpc>
                <a:spcPct val="110000"/>
              </a:lnSpc>
            </a:pPr>
            <a:r>
              <a:rPr lang="en-US" sz="1800"/>
              <a:t>https://www.tutorialspoint.com/analog_communication/analog_communication_receivers.htm</a:t>
            </a:r>
          </a:p>
        </p:txBody>
      </p:sp>
      <p:sp>
        <p:nvSpPr>
          <p:cNvPr id="10" name="Date Placeholder 9">
            <a:extLst>
              <a:ext uri="{FF2B5EF4-FFF2-40B4-BE49-F238E27FC236}">
                <a16:creationId xmlns:a16="http://schemas.microsoft.com/office/drawing/2014/main" id="{DCB82115-2368-6E44-41EB-ABCC2B8FB932}"/>
              </a:ext>
            </a:extLst>
          </p:cNvPr>
          <p:cNvSpPr>
            <a:spLocks noGrp="1"/>
          </p:cNvSpPr>
          <p:nvPr>
            <p:ph type="dt" sz="half" idx="10"/>
          </p:nvPr>
        </p:nvSpPr>
        <p:spPr>
          <a:xfrm>
            <a:off x="137160" y="6453002"/>
            <a:ext cx="3494314" cy="365125"/>
          </a:xfrm>
        </p:spPr>
        <p:txBody>
          <a:bodyPr/>
          <a:lstStyle/>
          <a:p>
            <a:pPr>
              <a:spcAft>
                <a:spcPts val="600"/>
              </a:spcAft>
            </a:pPr>
            <a:fld id="{36EEDDE2-D916-4F9A-9650-DB1D30A8FDDC}" type="datetime1">
              <a:rPr lang="en-US" smtClean="0"/>
              <a:pPr>
                <a:spcAft>
                  <a:spcPts val="600"/>
                </a:spcAft>
              </a:pPr>
              <a:t>8/27/2023</a:t>
            </a:fld>
            <a:endParaRPr lang="en-US"/>
          </a:p>
        </p:txBody>
      </p:sp>
      <p:pic>
        <p:nvPicPr>
          <p:cNvPr id="6" name="Picture 5" descr="Mount Rushmore on a sunny day">
            <a:extLst>
              <a:ext uri="{FF2B5EF4-FFF2-40B4-BE49-F238E27FC236}">
                <a16:creationId xmlns:a16="http://schemas.microsoft.com/office/drawing/2014/main" id="{78B3A651-7FFE-12A4-E5EA-3DA77B420404}"/>
              </a:ext>
            </a:extLst>
          </p:cNvPr>
          <p:cNvPicPr>
            <a:picLocks noChangeAspect="1"/>
          </p:cNvPicPr>
          <p:nvPr/>
        </p:nvPicPr>
        <p:blipFill rotWithShape="1">
          <a:blip r:embed="rId2"/>
          <a:srcRect l="8562" r="18772" b="9"/>
          <a:stretch/>
        </p:blipFill>
        <p:spPr>
          <a:xfrm>
            <a:off x="4752550" y="10"/>
            <a:ext cx="7439450" cy="6857990"/>
          </a:xfrm>
          <a:prstGeom prst="rect">
            <a:avLst/>
          </a:prstGeom>
          <a:noFill/>
        </p:spPr>
      </p:pic>
      <p:sp>
        <p:nvSpPr>
          <p:cNvPr id="12" name="Footer Placeholder 10">
            <a:extLst>
              <a:ext uri="{FF2B5EF4-FFF2-40B4-BE49-F238E27FC236}">
                <a16:creationId xmlns:a16="http://schemas.microsoft.com/office/drawing/2014/main" id="{B8D70A6C-BE99-E7A9-4EF7-0A2F588BEC0A}"/>
              </a:ext>
            </a:extLst>
          </p:cNvPr>
          <p:cNvSpPr>
            <a:spLocks noGrp="1"/>
          </p:cNvSpPr>
          <p:nvPr>
            <p:ph type="ftr" sz="quarter" idx="11"/>
          </p:nvPr>
        </p:nvSpPr>
        <p:spPr>
          <a:xfrm>
            <a:off x="8876521" y="6453002"/>
            <a:ext cx="2805405" cy="365125"/>
          </a:xfrm>
        </p:spPr>
        <p:txBody>
          <a:bodyPr/>
          <a:lstStyle/>
          <a:p>
            <a:pPr>
              <a:spcAft>
                <a:spcPts val="600"/>
              </a:spcAft>
            </a:pPr>
            <a:r>
              <a:rPr lang="en-US">
                <a:solidFill>
                  <a:srgbClr val="FFFFFF"/>
                </a:solidFill>
                <a:effectLst>
                  <a:outerShdw blurRad="38100" dist="38100" dir="2700000" algn="tl">
                    <a:srgbClr val="000000">
                      <a:alpha val="43137"/>
                    </a:srgbClr>
                  </a:outerShdw>
                </a:effectLst>
              </a:rPr>
              <a:t>Sample Footer Text</a:t>
            </a:r>
          </a:p>
        </p:txBody>
      </p:sp>
      <p:sp>
        <p:nvSpPr>
          <p:cNvPr id="14" name="Slide Number Placeholder 11">
            <a:extLst>
              <a:ext uri="{FF2B5EF4-FFF2-40B4-BE49-F238E27FC236}">
                <a16:creationId xmlns:a16="http://schemas.microsoft.com/office/drawing/2014/main" id="{8298AED6-FDA1-2358-192E-99EEAF6A8CB8}"/>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solidFill>
                  <a:srgbClr val="FFFFFF"/>
                </a:solidFill>
                <a:effectLst>
                  <a:outerShdw blurRad="38100" dist="38100" dir="2700000" algn="tl">
                    <a:srgbClr val="000000">
                      <a:alpha val="43137"/>
                    </a:srgbClr>
                  </a:outerShdw>
                </a:effectLst>
              </a:rPr>
              <a:pPr>
                <a:spcAft>
                  <a:spcPts val="600"/>
                </a:spcAft>
              </a:pPr>
              <a:t>47</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84815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1952481" y="800783"/>
            <a:ext cx="8278891" cy="1323867"/>
          </a:xfrm>
        </p:spPr>
        <p:txBody>
          <a:bodyPr anchor="b">
            <a:normAutofit/>
          </a:bodyPr>
          <a:lstStyle/>
          <a:p>
            <a:r>
              <a:rPr lang="en-US" dirty="0"/>
              <a:t>PROBLEM DEFINITION</a:t>
            </a:r>
          </a:p>
        </p:txBody>
      </p:sp>
      <p:sp>
        <p:nvSpPr>
          <p:cNvPr id="3" name="Content Placeholder"/>
          <p:cNvSpPr>
            <a:spLocks noGrp="1"/>
          </p:cNvSpPr>
          <p:nvPr>
            <p:ph idx="1"/>
          </p:nvPr>
        </p:nvSpPr>
        <p:spPr>
          <a:xfrm>
            <a:off x="1952481" y="2495774"/>
            <a:ext cx="8278892" cy="3273426"/>
          </a:xfrm>
        </p:spPr>
        <p:txBody>
          <a:bodyPr>
            <a:normAutofit/>
          </a:bodyPr>
          <a:lstStyle/>
          <a:p>
            <a:pPr lvl="0">
              <a:lnSpc>
                <a:spcPct val="110000"/>
              </a:lnSpc>
            </a:pPr>
            <a:r>
              <a:rPr lang="en-US" sz="1500"/>
              <a:t>Signal Generation: The device should generate a high-frequency carrier signal that serves as the carrier wave for modulating the audio signal</a:t>
            </a:r>
          </a:p>
          <a:p>
            <a:pPr lvl="0">
              <a:lnSpc>
                <a:spcPct val="110000"/>
              </a:lnSpc>
            </a:pPr>
            <a:r>
              <a:rPr lang="en-US" sz="1500"/>
              <a:t>Modulation: The AM radio system should be capable of modulating the carrier signal with the audio signal to produce the amplitude-modulated waveform</a:t>
            </a:r>
          </a:p>
          <a:p>
            <a:pPr lvl="0">
              <a:lnSpc>
                <a:spcPct val="110000"/>
              </a:lnSpc>
            </a:pPr>
            <a:r>
              <a:rPr lang="en-US" sz="1500"/>
              <a:t>Transmission: The modulated signal should be transmitted effectively using an appropriate antenna and transmission system</a:t>
            </a:r>
          </a:p>
          <a:p>
            <a:pPr lvl="0">
              <a:lnSpc>
                <a:spcPct val="110000"/>
              </a:lnSpc>
            </a:pPr>
            <a:r>
              <a:rPr lang="en-US" sz="1500"/>
              <a:t>Reception: The device should be equipped with a sensitive and selective receiver that can capture the transmitted AM signal, filter out unwanted noise and interference, and extract the modulated audio signal from the received waveform</a:t>
            </a:r>
          </a:p>
        </p:txBody>
      </p:sp>
      <p:sp>
        <p:nvSpPr>
          <p:cNvPr id="9" name="Date Placeholder 3">
            <a:extLst>
              <a:ext uri="{FF2B5EF4-FFF2-40B4-BE49-F238E27FC236}">
                <a16:creationId xmlns:a16="http://schemas.microsoft.com/office/drawing/2014/main" id="{DEC411B0-5C6E-E215-C56E-E8EFBD78EA4F}"/>
              </a:ext>
            </a:extLst>
          </p:cNvPr>
          <p:cNvSpPr>
            <a:spLocks noGrp="1"/>
          </p:cNvSpPr>
          <p:nvPr>
            <p:ph type="dt" sz="half" idx="10"/>
          </p:nvPr>
        </p:nvSpPr>
        <p:spPr>
          <a:xfrm>
            <a:off x="137160" y="6453002"/>
            <a:ext cx="3494314" cy="365125"/>
          </a:xfrm>
        </p:spPr>
        <p:txBody>
          <a:bodyPr/>
          <a:lstStyle/>
          <a:p>
            <a:pPr>
              <a:spcAft>
                <a:spcPts val="600"/>
              </a:spcAft>
            </a:pPr>
            <a:fld id="{D18AC4B9-4E2A-4FE4-946F-6EEA1F7C7535}" type="datetime1">
              <a:rPr lang="en-US" smtClean="0"/>
              <a:pPr>
                <a:spcAft>
                  <a:spcPts val="600"/>
                </a:spcAft>
              </a:pPr>
              <a:t>8/27/2023</a:t>
            </a:fld>
            <a:endParaRPr lang="en-US"/>
          </a:p>
        </p:txBody>
      </p:sp>
      <p:sp>
        <p:nvSpPr>
          <p:cNvPr id="11" name="Footer Placeholder 4">
            <a:extLst>
              <a:ext uri="{FF2B5EF4-FFF2-40B4-BE49-F238E27FC236}">
                <a16:creationId xmlns:a16="http://schemas.microsoft.com/office/drawing/2014/main" id="{71CEB2DA-6AA9-FC7F-BD25-9F477656C337}"/>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3" name="Slide Number Placeholder 5">
            <a:extLst>
              <a:ext uri="{FF2B5EF4-FFF2-40B4-BE49-F238E27FC236}">
                <a16:creationId xmlns:a16="http://schemas.microsoft.com/office/drawing/2014/main" id="{6E12565A-CC02-62BB-19FD-9F95294060AD}"/>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5</a:t>
            </a:fld>
            <a:endParaRPr lang="en-US"/>
          </a:p>
        </p:txBody>
      </p:sp>
    </p:spTree>
    <p:extLst>
      <p:ext uri="{BB962C8B-B14F-4D97-AF65-F5344CB8AC3E}">
        <p14:creationId xmlns:p14="http://schemas.microsoft.com/office/powerpoint/2010/main" val="3877521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1952481" y="800783"/>
            <a:ext cx="8278891" cy="1323867"/>
          </a:xfrm>
        </p:spPr>
        <p:txBody>
          <a:bodyPr anchor="b">
            <a:normAutofit/>
          </a:bodyPr>
          <a:lstStyle/>
          <a:p>
            <a:r>
              <a:rPr lang="en-US" dirty="0"/>
              <a:t>PROBLEM DEFINITION</a:t>
            </a:r>
          </a:p>
        </p:txBody>
      </p:sp>
      <p:sp>
        <p:nvSpPr>
          <p:cNvPr id="3" name="Content Placeholder"/>
          <p:cNvSpPr>
            <a:spLocks noGrp="1"/>
          </p:cNvSpPr>
          <p:nvPr>
            <p:ph idx="1"/>
          </p:nvPr>
        </p:nvSpPr>
        <p:spPr>
          <a:xfrm>
            <a:off x="1952481" y="2495774"/>
            <a:ext cx="8278892" cy="3273426"/>
          </a:xfrm>
        </p:spPr>
        <p:txBody>
          <a:bodyPr>
            <a:normAutofit/>
          </a:bodyPr>
          <a:lstStyle/>
          <a:p>
            <a:pPr lvl="0"/>
            <a:r>
              <a:rPr lang="en-US" sz="1800"/>
              <a:t>Demodulation: The demodulation process is crucial in extracting the original audio signal from the received AM waveform</a:t>
            </a:r>
          </a:p>
          <a:p>
            <a:pPr lvl="0"/>
            <a:r>
              <a:rPr lang="en-US" sz="1800"/>
              <a:t>Audio Amplification and Playback: After demodulation, the extracted audio signal should be appropriately amplified to a suitable level for playback through speakers or headphones</a:t>
            </a:r>
          </a:p>
          <a:p>
            <a:pPr lvl="0"/>
            <a:r>
              <a:rPr lang="en-US" sz="1800"/>
              <a:t>Noise Reduction: To improve signal quality, the device should incorporate noise reduction techniques that minimize background noise, static, and interference, enhancing the clarity of the received audio</a:t>
            </a:r>
          </a:p>
        </p:txBody>
      </p:sp>
      <p:sp>
        <p:nvSpPr>
          <p:cNvPr id="9" name="Date Placeholder 3">
            <a:extLst>
              <a:ext uri="{FF2B5EF4-FFF2-40B4-BE49-F238E27FC236}">
                <a16:creationId xmlns:a16="http://schemas.microsoft.com/office/drawing/2014/main" id="{DEC411B0-5C6E-E215-C56E-E8EFBD78EA4F}"/>
              </a:ext>
            </a:extLst>
          </p:cNvPr>
          <p:cNvSpPr>
            <a:spLocks noGrp="1"/>
          </p:cNvSpPr>
          <p:nvPr>
            <p:ph type="dt" sz="half" idx="10"/>
          </p:nvPr>
        </p:nvSpPr>
        <p:spPr>
          <a:xfrm>
            <a:off x="137160" y="6453002"/>
            <a:ext cx="3494314" cy="365125"/>
          </a:xfrm>
        </p:spPr>
        <p:txBody>
          <a:bodyPr/>
          <a:lstStyle/>
          <a:p>
            <a:pPr>
              <a:spcAft>
                <a:spcPts val="600"/>
              </a:spcAft>
            </a:pPr>
            <a:fld id="{D18AC4B9-4E2A-4FE4-946F-6EEA1F7C7535}" type="datetime1">
              <a:rPr lang="en-US" smtClean="0"/>
              <a:pPr>
                <a:spcAft>
                  <a:spcPts val="600"/>
                </a:spcAft>
              </a:pPr>
              <a:t>8/27/2023</a:t>
            </a:fld>
            <a:endParaRPr lang="en-US"/>
          </a:p>
        </p:txBody>
      </p:sp>
      <p:sp>
        <p:nvSpPr>
          <p:cNvPr id="11" name="Footer Placeholder 4">
            <a:extLst>
              <a:ext uri="{FF2B5EF4-FFF2-40B4-BE49-F238E27FC236}">
                <a16:creationId xmlns:a16="http://schemas.microsoft.com/office/drawing/2014/main" id="{71CEB2DA-6AA9-FC7F-BD25-9F477656C337}"/>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3" name="Slide Number Placeholder 5">
            <a:extLst>
              <a:ext uri="{FF2B5EF4-FFF2-40B4-BE49-F238E27FC236}">
                <a16:creationId xmlns:a16="http://schemas.microsoft.com/office/drawing/2014/main" id="{6E12565A-CC02-62BB-19FD-9F95294060AD}"/>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6</a:t>
            </a:fld>
            <a:endParaRPr lang="en-US"/>
          </a:p>
        </p:txBody>
      </p:sp>
    </p:spTree>
    <p:extLst>
      <p:ext uri="{BB962C8B-B14F-4D97-AF65-F5344CB8AC3E}">
        <p14:creationId xmlns:p14="http://schemas.microsoft.com/office/powerpoint/2010/main" val="32521071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1952481" y="800783"/>
            <a:ext cx="8278891" cy="1323867"/>
          </a:xfrm>
        </p:spPr>
        <p:txBody>
          <a:bodyPr anchor="b">
            <a:normAutofit/>
          </a:bodyPr>
          <a:lstStyle/>
          <a:p>
            <a:r>
              <a:rPr lang="en-US" dirty="0"/>
              <a:t>DESIGN OBJECTIVES</a:t>
            </a:r>
          </a:p>
        </p:txBody>
      </p:sp>
      <p:sp>
        <p:nvSpPr>
          <p:cNvPr id="3" name="Content Placeholder"/>
          <p:cNvSpPr>
            <a:spLocks noGrp="1"/>
          </p:cNvSpPr>
          <p:nvPr>
            <p:ph idx="1"/>
          </p:nvPr>
        </p:nvSpPr>
        <p:spPr>
          <a:xfrm>
            <a:off x="1952481" y="2495774"/>
            <a:ext cx="8278892" cy="3273426"/>
          </a:xfrm>
        </p:spPr>
        <p:txBody>
          <a:bodyPr>
            <a:normAutofit/>
          </a:bodyPr>
          <a:lstStyle/>
          <a:p>
            <a:pPr lvl="0"/>
            <a:r>
              <a:rPr lang="en-US" sz="1700"/>
              <a:t>Modulation Scheme Selection: Choose an appropriate modulation scheme for the AM radio system, considering factors such as modulation index, bandwidth utilization, and signal fidelity to ensure optimal transmission and reception</a:t>
            </a:r>
          </a:p>
          <a:p>
            <a:pPr lvl="0"/>
            <a:r>
              <a:rPr lang="en-US" sz="1700"/>
              <a:t>Transmitter Architecture: Design a robust transmitter architecture that generates a stable carrier signal and effectively combines it with the modulating audio signal while meeting regulatory standards for output power</a:t>
            </a:r>
          </a:p>
          <a:p>
            <a:pPr lvl="0"/>
            <a:r>
              <a:rPr lang="en-US" sz="1700"/>
              <a:t>Signal Amplification and Filtering: Design signal amplifiers and filters for both the transmitter and receiver sections to ensure proper signal strength, bandwidth control, and noise reduction, contributing to overall signal quality</a:t>
            </a:r>
          </a:p>
        </p:txBody>
      </p:sp>
      <p:sp>
        <p:nvSpPr>
          <p:cNvPr id="9" name="Date Placeholder 3">
            <a:extLst>
              <a:ext uri="{FF2B5EF4-FFF2-40B4-BE49-F238E27FC236}">
                <a16:creationId xmlns:a16="http://schemas.microsoft.com/office/drawing/2014/main" id="{DEC411B0-5C6E-E215-C56E-E8EFBD78EA4F}"/>
              </a:ext>
            </a:extLst>
          </p:cNvPr>
          <p:cNvSpPr>
            <a:spLocks noGrp="1"/>
          </p:cNvSpPr>
          <p:nvPr>
            <p:ph type="dt" sz="half" idx="10"/>
          </p:nvPr>
        </p:nvSpPr>
        <p:spPr>
          <a:xfrm>
            <a:off x="137160" y="6453002"/>
            <a:ext cx="3494314" cy="365125"/>
          </a:xfrm>
        </p:spPr>
        <p:txBody>
          <a:bodyPr/>
          <a:lstStyle/>
          <a:p>
            <a:pPr>
              <a:spcAft>
                <a:spcPts val="600"/>
              </a:spcAft>
            </a:pPr>
            <a:fld id="{D18AC4B9-4E2A-4FE4-946F-6EEA1F7C7535}" type="datetime1">
              <a:rPr lang="en-US" smtClean="0"/>
              <a:pPr>
                <a:spcAft>
                  <a:spcPts val="600"/>
                </a:spcAft>
              </a:pPr>
              <a:t>8/27/2023</a:t>
            </a:fld>
            <a:endParaRPr lang="en-US"/>
          </a:p>
        </p:txBody>
      </p:sp>
      <p:sp>
        <p:nvSpPr>
          <p:cNvPr id="11" name="Footer Placeholder 4">
            <a:extLst>
              <a:ext uri="{FF2B5EF4-FFF2-40B4-BE49-F238E27FC236}">
                <a16:creationId xmlns:a16="http://schemas.microsoft.com/office/drawing/2014/main" id="{71CEB2DA-6AA9-FC7F-BD25-9F477656C337}"/>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3" name="Slide Number Placeholder 5">
            <a:extLst>
              <a:ext uri="{FF2B5EF4-FFF2-40B4-BE49-F238E27FC236}">
                <a16:creationId xmlns:a16="http://schemas.microsoft.com/office/drawing/2014/main" id="{6E12565A-CC02-62BB-19FD-9F95294060AD}"/>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7</a:t>
            </a:fld>
            <a:endParaRPr lang="en-US"/>
          </a:p>
        </p:txBody>
      </p:sp>
    </p:spTree>
    <p:extLst>
      <p:ext uri="{BB962C8B-B14F-4D97-AF65-F5344CB8AC3E}">
        <p14:creationId xmlns:p14="http://schemas.microsoft.com/office/powerpoint/2010/main" val="40176012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1952481" y="800783"/>
            <a:ext cx="8278891" cy="1323867"/>
          </a:xfrm>
        </p:spPr>
        <p:txBody>
          <a:bodyPr anchor="b">
            <a:normAutofit/>
          </a:bodyPr>
          <a:lstStyle/>
          <a:p>
            <a:r>
              <a:rPr lang="en-US" dirty="0"/>
              <a:t>DESIGN OBJECTIVES</a:t>
            </a:r>
          </a:p>
        </p:txBody>
      </p:sp>
      <p:sp>
        <p:nvSpPr>
          <p:cNvPr id="3" name="Content Placeholder"/>
          <p:cNvSpPr>
            <a:spLocks noGrp="1"/>
          </p:cNvSpPr>
          <p:nvPr>
            <p:ph idx="1"/>
          </p:nvPr>
        </p:nvSpPr>
        <p:spPr>
          <a:xfrm>
            <a:off x="1952481" y="2495774"/>
            <a:ext cx="8278892" cy="3273426"/>
          </a:xfrm>
        </p:spPr>
        <p:txBody>
          <a:bodyPr>
            <a:normAutofit/>
          </a:bodyPr>
          <a:lstStyle/>
          <a:p>
            <a:pPr lvl="0"/>
            <a:r>
              <a:rPr lang="en-US" sz="1700"/>
              <a:t>Demodulation Strategy: Devise a demodulation technique that accurately separates the modulating audio signal from the received AM waveform, considering methods such as envelope detection or synchronous detection</a:t>
            </a:r>
          </a:p>
          <a:p>
            <a:pPr lvl="0"/>
            <a:r>
              <a:rPr lang="en-US" sz="1700"/>
              <a:t>Noise Reduction Techniques: Incorporate noise reduction algorithms or hardware components to improve signal-to-noise ratio, minimizing the impact of background noise and interference on audio quality</a:t>
            </a:r>
          </a:p>
          <a:p>
            <a:pPr lvl="0"/>
            <a:r>
              <a:rPr lang="en-US" sz="1700"/>
              <a:t>Realism and Simulation Verification: Verify the design's feasibility and effectiveness by comparing simulated results from Proteus with expected theoretical outcomes and, if possible, with real-world measurements</a:t>
            </a:r>
          </a:p>
        </p:txBody>
      </p:sp>
      <p:sp>
        <p:nvSpPr>
          <p:cNvPr id="9" name="Date Placeholder 3">
            <a:extLst>
              <a:ext uri="{FF2B5EF4-FFF2-40B4-BE49-F238E27FC236}">
                <a16:creationId xmlns:a16="http://schemas.microsoft.com/office/drawing/2014/main" id="{DEC411B0-5C6E-E215-C56E-E8EFBD78EA4F}"/>
              </a:ext>
            </a:extLst>
          </p:cNvPr>
          <p:cNvSpPr>
            <a:spLocks noGrp="1"/>
          </p:cNvSpPr>
          <p:nvPr>
            <p:ph type="dt" sz="half" idx="10"/>
          </p:nvPr>
        </p:nvSpPr>
        <p:spPr>
          <a:xfrm>
            <a:off x="137160" y="6453002"/>
            <a:ext cx="3494314" cy="365125"/>
          </a:xfrm>
        </p:spPr>
        <p:txBody>
          <a:bodyPr/>
          <a:lstStyle/>
          <a:p>
            <a:pPr>
              <a:spcAft>
                <a:spcPts val="600"/>
              </a:spcAft>
            </a:pPr>
            <a:fld id="{D18AC4B9-4E2A-4FE4-946F-6EEA1F7C7535}" type="datetime1">
              <a:rPr lang="en-US" smtClean="0"/>
              <a:pPr>
                <a:spcAft>
                  <a:spcPts val="600"/>
                </a:spcAft>
              </a:pPr>
              <a:t>8/27/2023</a:t>
            </a:fld>
            <a:endParaRPr lang="en-US"/>
          </a:p>
        </p:txBody>
      </p:sp>
      <p:sp>
        <p:nvSpPr>
          <p:cNvPr id="11" name="Footer Placeholder 4">
            <a:extLst>
              <a:ext uri="{FF2B5EF4-FFF2-40B4-BE49-F238E27FC236}">
                <a16:creationId xmlns:a16="http://schemas.microsoft.com/office/drawing/2014/main" id="{71CEB2DA-6AA9-FC7F-BD25-9F477656C337}"/>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3" name="Slide Number Placeholder 5">
            <a:extLst>
              <a:ext uri="{FF2B5EF4-FFF2-40B4-BE49-F238E27FC236}">
                <a16:creationId xmlns:a16="http://schemas.microsoft.com/office/drawing/2014/main" id="{6E12565A-CC02-62BB-19FD-9F95294060AD}"/>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8</a:t>
            </a:fld>
            <a:endParaRPr lang="en-US"/>
          </a:p>
        </p:txBody>
      </p:sp>
    </p:spTree>
    <p:extLst>
      <p:ext uri="{BB962C8B-B14F-4D97-AF65-F5344CB8AC3E}">
        <p14:creationId xmlns:p14="http://schemas.microsoft.com/office/powerpoint/2010/main" val="2202977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a:xfrm>
            <a:off x="609599" y="5293849"/>
            <a:ext cx="7202558" cy="1178688"/>
          </a:xfrm>
        </p:spPr>
        <p:txBody>
          <a:bodyPr anchor="ctr">
            <a:normAutofit/>
          </a:bodyPr>
          <a:lstStyle/>
          <a:p>
            <a:pPr algn="l"/>
            <a:r>
              <a:rPr lang="en-US" dirty="0"/>
              <a:t>DESIGN METHODOLOGY</a:t>
            </a:r>
          </a:p>
        </p:txBody>
      </p:sp>
      <p:sp>
        <p:nvSpPr>
          <p:cNvPr id="9" name="Subtitle 2">
            <a:extLst>
              <a:ext uri="{FF2B5EF4-FFF2-40B4-BE49-F238E27FC236}">
                <a16:creationId xmlns:a16="http://schemas.microsoft.com/office/drawing/2014/main" id="{7604D864-A6BD-C75F-9B88-BAB58775ABDD}"/>
              </a:ext>
            </a:extLst>
          </p:cNvPr>
          <p:cNvSpPr>
            <a:spLocks noGrp="1"/>
          </p:cNvSpPr>
          <p:nvPr>
            <p:ph type="subTitle" idx="1"/>
          </p:nvPr>
        </p:nvSpPr>
        <p:spPr>
          <a:xfrm>
            <a:off x="7812157" y="5293850"/>
            <a:ext cx="3874124" cy="1178688"/>
          </a:xfrm>
        </p:spPr>
        <p:txBody>
          <a:bodyPr anchor="ctr">
            <a:normAutofit/>
          </a:bodyPr>
          <a:lstStyle/>
          <a:p>
            <a:pPr algn="r"/>
            <a:endParaRPr lang="en-US" dirty="0"/>
          </a:p>
        </p:txBody>
      </p:sp>
      <p:pic>
        <p:nvPicPr>
          <p:cNvPr id="5" name="Picture 4">
            <a:extLst>
              <a:ext uri="{FF2B5EF4-FFF2-40B4-BE49-F238E27FC236}">
                <a16:creationId xmlns:a16="http://schemas.microsoft.com/office/drawing/2014/main" id="{DA0C915B-BFC7-99B2-08A9-7B52EF26860D}"/>
              </a:ext>
            </a:extLst>
          </p:cNvPr>
          <p:cNvPicPr>
            <a:picLocks noChangeAspect="1"/>
          </p:cNvPicPr>
          <p:nvPr/>
        </p:nvPicPr>
        <p:blipFill rotWithShape="1">
          <a:blip r:embed="rId2"/>
          <a:srcRect t="16685" r="-2" b="12903"/>
          <a:stretch/>
        </p:blipFill>
        <p:spPr>
          <a:xfrm>
            <a:off x="20" y="10"/>
            <a:ext cx="12191980" cy="4908375"/>
          </a:xfrm>
          <a:prstGeom prst="rect">
            <a:avLst/>
          </a:prstGeom>
          <a:noFill/>
        </p:spPr>
      </p:pic>
      <p:sp>
        <p:nvSpPr>
          <p:cNvPr id="11" name="Date Placeholder 8">
            <a:extLst>
              <a:ext uri="{FF2B5EF4-FFF2-40B4-BE49-F238E27FC236}">
                <a16:creationId xmlns:a16="http://schemas.microsoft.com/office/drawing/2014/main" id="{5CED8F93-89DF-C57A-C16D-ED6DB8A4ABD2}"/>
              </a:ext>
            </a:extLst>
          </p:cNvPr>
          <p:cNvSpPr>
            <a:spLocks noGrp="1"/>
          </p:cNvSpPr>
          <p:nvPr>
            <p:ph type="dt" sz="half" idx="10"/>
          </p:nvPr>
        </p:nvSpPr>
        <p:spPr>
          <a:xfrm>
            <a:off x="137160" y="6453002"/>
            <a:ext cx="3494314" cy="365125"/>
          </a:xfrm>
        </p:spPr>
        <p:txBody>
          <a:bodyPr/>
          <a:lstStyle/>
          <a:p>
            <a:pPr>
              <a:spcAft>
                <a:spcPts val="600"/>
              </a:spcAft>
            </a:pPr>
            <a:fld id="{907816DB-FEA5-42E1-8FAA-ACDB7BE4A0F6}" type="datetime1">
              <a:rPr lang="en-US" smtClean="0"/>
              <a:pPr>
                <a:spcAft>
                  <a:spcPts val="600"/>
                </a:spcAft>
              </a:pPr>
              <a:t>8/27/2023</a:t>
            </a:fld>
            <a:endParaRPr lang="en-US"/>
          </a:p>
        </p:txBody>
      </p:sp>
      <p:sp>
        <p:nvSpPr>
          <p:cNvPr id="13" name="Footer Placeholder 9">
            <a:extLst>
              <a:ext uri="{FF2B5EF4-FFF2-40B4-BE49-F238E27FC236}">
                <a16:creationId xmlns:a16="http://schemas.microsoft.com/office/drawing/2014/main" id="{686A37D2-FCE1-13C6-0D6A-A5741404C749}"/>
              </a:ext>
            </a:extLst>
          </p:cNvPr>
          <p:cNvSpPr>
            <a:spLocks noGrp="1"/>
          </p:cNvSpPr>
          <p:nvPr>
            <p:ph type="ftr" sz="quarter" idx="11"/>
          </p:nvPr>
        </p:nvSpPr>
        <p:spPr>
          <a:xfrm>
            <a:off x="8876521" y="6453002"/>
            <a:ext cx="2805405" cy="365125"/>
          </a:xfrm>
        </p:spPr>
        <p:txBody>
          <a:bodyPr/>
          <a:lstStyle/>
          <a:p>
            <a:pPr>
              <a:spcAft>
                <a:spcPts val="600"/>
              </a:spcAft>
            </a:pPr>
            <a:r>
              <a:rPr lang="en-US"/>
              <a:t>Sample Footer Text</a:t>
            </a:r>
          </a:p>
        </p:txBody>
      </p:sp>
      <p:sp>
        <p:nvSpPr>
          <p:cNvPr id="15" name="Slide Number Placeholder 10">
            <a:extLst>
              <a:ext uri="{FF2B5EF4-FFF2-40B4-BE49-F238E27FC236}">
                <a16:creationId xmlns:a16="http://schemas.microsoft.com/office/drawing/2014/main" id="{5A26D70B-1C4A-C5CF-75A5-DB2CC5C418D7}"/>
              </a:ext>
            </a:extLst>
          </p:cNvPr>
          <p:cNvSpPr>
            <a:spLocks noGrp="1"/>
          </p:cNvSpPr>
          <p:nvPr>
            <p:ph type="sldNum" sz="quarter" idx="12"/>
          </p:nvPr>
        </p:nvSpPr>
        <p:spPr>
          <a:xfrm>
            <a:off x="11632162" y="6453002"/>
            <a:ext cx="429207" cy="365125"/>
          </a:xfrm>
        </p:spPr>
        <p:txBody>
          <a:bodyPr/>
          <a:lstStyle/>
          <a:p>
            <a:pPr>
              <a:spcAft>
                <a:spcPts val="600"/>
              </a:spcAft>
            </a:pPr>
            <a:fld id="{6F391B04-159E-4284-919C-20BE23D169A4}" type="slidenum">
              <a:rPr lang="en-US" smtClean="0"/>
              <a:pPr>
                <a:spcAft>
                  <a:spcPts val="600"/>
                </a:spcAft>
              </a:pPr>
              <a:t>9</a:t>
            </a:fld>
            <a:endParaRPr lang="en-US"/>
          </a:p>
        </p:txBody>
      </p:sp>
    </p:spTree>
    <p:extLst>
      <p:ext uri="{BB962C8B-B14F-4D97-AF65-F5344CB8AC3E}">
        <p14:creationId xmlns:p14="http://schemas.microsoft.com/office/powerpoint/2010/main" val="4062082524"/>
      </p:ext>
    </p:extLst>
  </p:cSld>
  <p:clrMapOvr>
    <a:masterClrMapping/>
  </p:clrMapOvr>
</p:sld>
</file>

<file path=ppt/theme/theme1.xml><?xml version="1.0" encoding="utf-8"?>
<a:theme xmlns:a="http://schemas.openxmlformats.org/drawingml/2006/main" name="VanillaVTI">
  <a:themeElements>
    <a:clrScheme name="AnalogousFromLightSeed_2SEEDS">
      <a:dk1>
        <a:srgbClr val="000000"/>
      </a:dk1>
      <a:lt1>
        <a:srgbClr val="FFFFFF"/>
      </a:lt1>
      <a:dk2>
        <a:srgbClr val="412F24"/>
      </a:dk2>
      <a:lt2>
        <a:srgbClr val="E2E4E8"/>
      </a:lt2>
      <a:accent1>
        <a:srgbClr val="C39C43"/>
      </a:accent1>
      <a:accent2>
        <a:srgbClr val="E48B69"/>
      </a:accent2>
      <a:accent3>
        <a:srgbClr val="9FA856"/>
      </a:accent3>
      <a:accent4>
        <a:srgbClr val="45AFB0"/>
      </a:accent4>
      <a:accent5>
        <a:srgbClr val="5AA7E1"/>
      </a:accent5>
      <a:accent6>
        <a:srgbClr val="586DE0"/>
      </a:accent6>
      <a:hlink>
        <a:srgbClr val="697FAE"/>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ppt/theme/theme2.xml><?xml version="1.0" encoding="utf-8"?>
<a:theme xmlns:a="http://schemas.openxmlformats.org/drawingml/2006/main" name="AccentBoxVTI">
  <a:themeElements>
    <a:clrScheme name="AnalogousFromLightSeed_2SEEDS">
      <a:dk1>
        <a:srgbClr val="000000"/>
      </a:dk1>
      <a:lt1>
        <a:srgbClr val="FFFFFF"/>
      </a:lt1>
      <a:dk2>
        <a:srgbClr val="412F24"/>
      </a:dk2>
      <a:lt2>
        <a:srgbClr val="E2E4E8"/>
      </a:lt2>
      <a:accent1>
        <a:srgbClr val="C39C43"/>
      </a:accent1>
      <a:accent2>
        <a:srgbClr val="E48B69"/>
      </a:accent2>
      <a:accent3>
        <a:srgbClr val="9FA856"/>
      </a:accent3>
      <a:accent4>
        <a:srgbClr val="45AFB0"/>
      </a:accent4>
      <a:accent5>
        <a:srgbClr val="5AA7E1"/>
      </a:accent5>
      <a:accent6>
        <a:srgbClr val="586DE0"/>
      </a:accent6>
      <a:hlink>
        <a:srgbClr val="697FAE"/>
      </a:hlink>
      <a:folHlink>
        <a:srgbClr val="7F7F7F"/>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0</TotalTime>
  <Words>20</Words>
  <Application>Microsoft Office PowerPoint</Application>
  <PresentationFormat>Widescreen</PresentationFormat>
  <Paragraphs>5</Paragraphs>
  <Slides>47</Slides>
  <Notes>0</Notes>
  <HiddenSlides>0</HiddenSlides>
  <MMClips>0</MMClips>
  <ScaleCrop>false</ScaleCrop>
  <HeadingPairs>
    <vt:vector size="4" baseType="variant">
      <vt:variant>
        <vt:lpstr>Theme</vt:lpstr>
      </vt:variant>
      <vt:variant>
        <vt:i4>2</vt:i4>
      </vt:variant>
      <vt:variant>
        <vt:lpstr>Slide Titles</vt:lpstr>
      </vt:variant>
      <vt:variant>
        <vt:i4>47</vt:i4>
      </vt:variant>
    </vt:vector>
  </HeadingPairs>
  <TitlesOfParts>
    <vt:vector size="49" baseType="lpstr">
      <vt:lpstr>VanillaVTI</vt:lpstr>
      <vt:lpstr>AccentBoxVTI</vt:lpstr>
      <vt:lpstr>group 8 linear circuits</vt:lpstr>
      <vt:lpstr>UNIVERSITY OF GHANA</vt:lpstr>
      <vt:lpstr>COURSE PROJECT</vt:lpstr>
      <vt:lpstr>INTRODUCTION</vt:lpstr>
      <vt:lpstr>PROBLEM DEFINITION</vt:lpstr>
      <vt:lpstr>PROBLEM DEFINITION</vt:lpstr>
      <vt:lpstr>DESIGN OBJECTIVES</vt:lpstr>
      <vt:lpstr>DESIGN OBJECTIVES</vt:lpstr>
      <vt:lpstr>DESIGN METHODOLOGY</vt:lpstr>
      <vt:lpstr>Requirement analysis and specifications</vt:lpstr>
      <vt:lpstr>Requirement analysis and specifications</vt:lpstr>
      <vt:lpstr>Requirement analysis and specifications</vt:lpstr>
      <vt:lpstr>The transmitter</vt:lpstr>
      <vt:lpstr>Transmitter subsystems</vt:lpstr>
      <vt:lpstr>Block diagram/system operation flow diagram of the transmitter</vt:lpstr>
      <vt:lpstr>Proteus model of the transmitter</vt:lpstr>
      <vt:lpstr>How the subsystems of the transmitter function together</vt:lpstr>
      <vt:lpstr>The receiver</vt:lpstr>
      <vt:lpstr>Receiver subsystems</vt:lpstr>
      <vt:lpstr>Receiver subsystems</vt:lpstr>
      <vt:lpstr>PowerPoint Presentation</vt:lpstr>
      <vt:lpstr>PowerPoint Presentation</vt:lpstr>
      <vt:lpstr>Filter design specification and analysis</vt:lpstr>
      <vt:lpstr>Filter design specification and analysis</vt:lpstr>
      <vt:lpstr>How the subsystems of the receiver function together</vt:lpstr>
      <vt:lpstr>IMPLEMENTATION AND TEST RESULTS</vt:lpstr>
      <vt:lpstr>Procedure for the integration of hardware units</vt:lpstr>
      <vt:lpstr>PowerPoint Presentation</vt:lpstr>
      <vt:lpstr>TESTING OF NUMERICAL MODEL AND RESULTS OBTAINED</vt:lpstr>
      <vt:lpstr>AM Transmitter Testing</vt:lpstr>
      <vt:lpstr>Interpretation</vt:lpstr>
      <vt:lpstr>2. Carrier Signal</vt:lpstr>
      <vt:lpstr>Interpretation</vt:lpstr>
      <vt:lpstr>3. Modulated AM Signal</vt:lpstr>
      <vt:lpstr>Interpretation</vt:lpstr>
      <vt:lpstr>AM Receiver Testing</vt:lpstr>
      <vt:lpstr>Received AM Signal</vt:lpstr>
      <vt:lpstr>Interpretation</vt:lpstr>
      <vt:lpstr>Modulated Message Signal</vt:lpstr>
      <vt:lpstr>Interpretation</vt:lpstr>
      <vt:lpstr>PowerPoint Presentation</vt:lpstr>
      <vt:lpstr>Interpretation</vt:lpstr>
      <vt:lpstr>Overall System Evaluation</vt:lpstr>
      <vt:lpstr>Functionality and Integration</vt:lpstr>
      <vt:lpstr>Validation of Objectives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cp:lastModifiedBy>
  <cp:revision>151</cp:revision>
  <dcterms:created xsi:type="dcterms:W3CDTF">2023-08-27T03:55:44Z</dcterms:created>
  <dcterms:modified xsi:type="dcterms:W3CDTF">2023-08-27T23:02:25Z</dcterms:modified>
</cp:coreProperties>
</file>